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8" r:id="rId13"/>
    <p:sldId id="266"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61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it-IT" smtClean="0"/>
              <a:t>Fare clic per modificare lo stile del titolo</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4/24/2017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4509A250-FF31-4206-8172-F9D3106AACB1}" type="datetimeFigureOut">
              <a:rPr lang="en-US" dirty="0"/>
              <a:t>4/24/2017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it-IT" smtClean="0"/>
              <a:t>Fare clic per modificare lo stile del titolo</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4509A250-FF31-4206-8172-F9D3106AACB1}" type="datetimeFigureOut">
              <a:rPr lang="en-US" dirty="0"/>
              <a:t>4/24/2017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it-IT" smtClean="0"/>
              <a:t>Fare clic per modificare lo stile del titolo</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it-IT" smtClean="0"/>
              <a:t>Fare clic per modificare stili del testo dello schema</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4509A250-FF31-4206-8172-F9D3106AACB1}" type="datetimeFigureOut">
              <a:rPr lang="en-US" dirty="0"/>
              <a:t>4/24/2017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4509A250-FF31-4206-8172-F9D3106AACB1}" type="datetimeFigureOut">
              <a:rPr lang="en-US" dirty="0"/>
              <a:t>4/24/2017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4/24/2017</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4/24/2017</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p:txBody>
          <a:bodyPr vert="eaVert" anchor="t" anchorCtr="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4/24/2017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4/24/2017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4/24/2017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9796027F-7875-4030-9381-8BD8C4F21935}" type="datetimeFigureOut">
              <a:rPr lang="en-US" dirty="0"/>
              <a:t>4/24/2017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4/24/2017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4/24/2017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4/24/2017</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4/24/2017</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it-IT" smtClean="0"/>
              <a:t>Fare clic per modificare lo stile del titolo</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7" name="Date Placeholder 4"/>
          <p:cNvSpPr>
            <a:spLocks noGrp="1"/>
          </p:cNvSpPr>
          <p:nvPr>
            <p:ph type="dt" sz="half" idx="10"/>
          </p:nvPr>
        </p:nvSpPr>
        <p:spPr/>
        <p:txBody>
          <a:bodyPr/>
          <a:lstStyle/>
          <a:p>
            <a:fld id="{4509A250-FF31-4206-8172-F9D3106AACB1}" type="datetimeFigureOut">
              <a:rPr lang="en-US" dirty="0"/>
              <a:t>4/24/2017</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4509A250-FF31-4206-8172-F9D3106AACB1}" type="datetimeFigureOut">
              <a:rPr lang="en-US" dirty="0"/>
              <a:t>4/24/2017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4/24/2017</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‹N›</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DIRETTORE DEI LAVORI</a:t>
            </a:r>
            <a:endParaRPr lang="it-IT" dirty="0"/>
          </a:p>
        </p:txBody>
      </p:sp>
      <p:sp>
        <p:nvSpPr>
          <p:cNvPr id="3" name="Sottotitolo 2"/>
          <p:cNvSpPr>
            <a:spLocks noGrp="1"/>
          </p:cNvSpPr>
          <p:nvPr>
            <p:ph type="subTitle" idx="1"/>
          </p:nvPr>
        </p:nvSpPr>
        <p:spPr/>
        <p:txBody>
          <a:bodyPr/>
          <a:lstStyle/>
          <a:p>
            <a:endParaRPr lang="it-IT"/>
          </a:p>
        </p:txBody>
      </p:sp>
    </p:spTree>
    <p:extLst>
      <p:ext uri="{BB962C8B-B14F-4D97-AF65-F5344CB8AC3E}">
        <p14:creationId xmlns:p14="http://schemas.microsoft.com/office/powerpoint/2010/main" val="31768635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COLLAUDATORE</a:t>
            </a:r>
            <a:endParaRPr lang="it-IT" dirty="0"/>
          </a:p>
        </p:txBody>
      </p:sp>
      <p:sp>
        <p:nvSpPr>
          <p:cNvPr id="3" name="Segnaposto contenuto 2"/>
          <p:cNvSpPr>
            <a:spLocks noGrp="1"/>
          </p:cNvSpPr>
          <p:nvPr>
            <p:ph idx="1"/>
          </p:nvPr>
        </p:nvSpPr>
        <p:spPr/>
        <p:txBody>
          <a:bodyPr>
            <a:normAutofit fontScale="25000" lnSpcReduction="20000"/>
          </a:bodyPr>
          <a:lstStyle/>
          <a:p>
            <a:r>
              <a:rPr lang="it-IT" sz="5600" b="1" dirty="0"/>
              <a:t>Art. 102. Collaudo</a:t>
            </a:r>
            <a:endParaRPr lang="it-IT" sz="5600" dirty="0"/>
          </a:p>
          <a:p>
            <a:r>
              <a:rPr lang="it-IT" sz="5600" dirty="0"/>
              <a:t>1. Il responsabile unico del procedimento controlla l'esecuzione del contratto congiuntamente al direttore dell'esecuzione del contratto. </a:t>
            </a:r>
            <a:br>
              <a:rPr lang="it-IT" sz="5600" dirty="0"/>
            </a:br>
            <a:r>
              <a:rPr lang="it-IT" sz="5600" dirty="0"/>
              <a:t/>
            </a:r>
            <a:br>
              <a:rPr lang="it-IT" sz="5600" dirty="0"/>
            </a:br>
            <a:r>
              <a:rPr lang="it-IT" sz="5600" dirty="0" smtClean="0"/>
              <a:t>I </a:t>
            </a:r>
            <a:r>
              <a:rPr lang="it-IT" sz="5600" dirty="0"/>
              <a:t>contratti pubblici sono soggetti a </a:t>
            </a:r>
            <a:r>
              <a:rPr lang="it-IT" sz="5600" b="1" dirty="0"/>
              <a:t>collaudo</a:t>
            </a:r>
            <a:r>
              <a:rPr lang="it-IT" sz="5600" dirty="0"/>
              <a:t> per i lavori e a </a:t>
            </a:r>
            <a:r>
              <a:rPr lang="it-IT" sz="5600" b="1" dirty="0"/>
              <a:t>verifica di conformità </a:t>
            </a:r>
            <a:r>
              <a:rPr lang="it-IT" sz="5600" dirty="0"/>
              <a:t>per i servizi e per le forniture, per certificare che l'oggetto del contratto in termini di prestazioni, obiettivi e caratteristiche tecniche, economiche e qualitative sia stato realizzato ed eseguito nel rispetto delle previsioni contrattuali e delle pattuizioni concordate in sede di aggiudicazione o affidamento. </a:t>
            </a:r>
            <a:endParaRPr lang="it-IT" sz="5600" dirty="0" smtClean="0"/>
          </a:p>
          <a:p>
            <a:r>
              <a:rPr lang="it-IT" sz="5600" dirty="0" smtClean="0"/>
              <a:t>Per </a:t>
            </a:r>
            <a:r>
              <a:rPr lang="it-IT" sz="5600" dirty="0"/>
              <a:t>i contratti pubblici </a:t>
            </a:r>
            <a:r>
              <a:rPr lang="it-IT" sz="5600" b="1" dirty="0"/>
              <a:t>di importo inferiore alla soglia europea </a:t>
            </a:r>
            <a:r>
              <a:rPr lang="it-IT" sz="5600" dirty="0"/>
              <a:t>di cui all'articolo 35 il certificato di collaudo dei lavori e il certificato di verifica di conformità, nei casi espressamente individuati dal decreto di cui al comma 8, possono essere sostituiti </a:t>
            </a:r>
            <a:r>
              <a:rPr lang="it-IT" sz="5600" b="1" dirty="0"/>
              <a:t>dal certificato di regolare esecuzione </a:t>
            </a:r>
            <a:r>
              <a:rPr lang="it-IT" sz="5600" dirty="0"/>
              <a:t>rilasciato per i lavori dal direttore dei lavori e dal responsabile unico del procedimento per i servizi e le forniture su richiesta del direttore dell'esecuzione, se nominato. </a:t>
            </a:r>
            <a:br>
              <a:rPr lang="it-IT" sz="5600" dirty="0"/>
            </a:br>
            <a:r>
              <a:rPr lang="it-IT" sz="5600" dirty="0"/>
              <a:t/>
            </a:r>
            <a:br>
              <a:rPr lang="it-IT" sz="5600" dirty="0"/>
            </a:br>
            <a:r>
              <a:rPr lang="it-IT" sz="5600" dirty="0"/>
              <a:t>3. Il collaudo finale deve avere luogo non oltre sei mesi dall'ultimazione dei lavori, salvi i casi, individuati dal decreto del Ministro delle infrastrutture e dei trasporti di cui al comma 8, di particolare complessità dell'opera da collaudare, per i quali il termine può essere elevato sino ad un anno. Il certificato di collaudo ha carattere provvisorio e assume carattere definitivo decorsi due anni dalla sua emissione. Decorso tale termine, il collaudo si intende tacitamente approvato ancorché l'atto formale di approvazione non sia stato emesso entro due mesi dalla scadenza del medesimo termine. </a:t>
            </a:r>
            <a:br>
              <a:rPr lang="it-IT" sz="5600" dirty="0"/>
            </a:br>
            <a:endParaRPr lang="it-IT" dirty="0"/>
          </a:p>
        </p:txBody>
      </p:sp>
    </p:spTree>
    <p:extLst>
      <p:ext uri="{BB962C8B-B14F-4D97-AF65-F5344CB8AC3E}">
        <p14:creationId xmlns:p14="http://schemas.microsoft.com/office/powerpoint/2010/main" val="40842086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COLLAUDATORE</a:t>
            </a:r>
            <a:endParaRPr lang="it-IT" dirty="0"/>
          </a:p>
        </p:txBody>
      </p:sp>
      <p:sp>
        <p:nvSpPr>
          <p:cNvPr id="3" name="Segnaposto contenuto 2"/>
          <p:cNvSpPr>
            <a:spLocks noGrp="1"/>
          </p:cNvSpPr>
          <p:nvPr>
            <p:ph idx="1"/>
          </p:nvPr>
        </p:nvSpPr>
        <p:spPr/>
        <p:txBody>
          <a:bodyPr>
            <a:normAutofit fontScale="32500" lnSpcReduction="20000"/>
          </a:bodyPr>
          <a:lstStyle/>
          <a:p>
            <a:r>
              <a:rPr lang="it-IT" sz="5600" b="1" dirty="0"/>
              <a:t>Art. 102. </a:t>
            </a:r>
            <a:r>
              <a:rPr lang="it-IT" sz="5600" b="1" dirty="0" smtClean="0"/>
              <a:t>Collaudo – nomina dei collaudatori</a:t>
            </a:r>
          </a:p>
          <a:p>
            <a:pPr marL="0" indent="0">
              <a:buNone/>
            </a:pPr>
            <a:r>
              <a:rPr lang="it-IT" sz="6000" dirty="0"/>
              <a:t>le stazioni appaltanti nominano tra i propri dipendenti o dipendenti di altre amministrazioni pubbliche da uno a tre componenti con qualificazione rapportata alla tipologia e caratteristica del contratto, il cui compenso è contenuto nell'ambito dell'incentivo di cui all'articolo 113. Per i lavori, il dipendente nominato collaudatore ovvero tra i dipendenti nominati collaudatori, è individuato il collaudatore delle strutture per la redazione del collaudo statico. Per accertata carenza nell'organico della stazione appaltante ovvero di altre amministrazioni pubbliche, le stazioni appaltanti individuano i componenti con le procedure di cui all'articolo 31, comma 8. </a:t>
            </a:r>
            <a:br>
              <a:rPr lang="it-IT" sz="6000" dirty="0"/>
            </a:br>
            <a:endParaRPr lang="it-IT" sz="5600" dirty="0"/>
          </a:p>
        </p:txBody>
      </p:sp>
    </p:spTree>
    <p:extLst>
      <p:ext uri="{BB962C8B-B14F-4D97-AF65-F5344CB8AC3E}">
        <p14:creationId xmlns:p14="http://schemas.microsoft.com/office/powerpoint/2010/main" val="33122543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COLLAUDATORE</a:t>
            </a:r>
            <a:endParaRPr lang="it-IT" dirty="0"/>
          </a:p>
        </p:txBody>
      </p:sp>
      <p:sp>
        <p:nvSpPr>
          <p:cNvPr id="3" name="Segnaposto contenuto 2"/>
          <p:cNvSpPr>
            <a:spLocks noGrp="1"/>
          </p:cNvSpPr>
          <p:nvPr>
            <p:ph idx="1"/>
          </p:nvPr>
        </p:nvSpPr>
        <p:spPr/>
        <p:txBody>
          <a:bodyPr>
            <a:normAutofit/>
          </a:bodyPr>
          <a:lstStyle/>
          <a:p>
            <a:endParaRPr lang="it-IT" sz="800" dirty="0"/>
          </a:p>
          <a:p>
            <a:r>
              <a:rPr lang="it-IT" sz="1400" dirty="0"/>
              <a:t>Non possono essere affidati incarichi di collaudo e di verifica di conformità: </a:t>
            </a:r>
          </a:p>
          <a:p>
            <a:r>
              <a:rPr lang="it-IT" sz="1400" dirty="0"/>
              <a:t>a) ai magistrati ordinari, amministrativi e contabili, e agli avvocati e procuratori dello Stato, in attività di servizio e, per appalti di lavori pubblici di importo pari o superiore alle soglie di rilevanza comunitaria di cui all'articolo 35 a quelli in quiescenza nella regione/regioni ove è stata svolta l'attività di servizio; </a:t>
            </a:r>
          </a:p>
          <a:p>
            <a:r>
              <a:rPr lang="it-IT" sz="1400" dirty="0"/>
              <a:t>b) ai dipendenti appartenenti ai ruoli della pubblica amministrazione in trattamento di quiescenza per appalti di lavori pubblici di importo pari o superiore alle soglie di rilevanza comunitaria di cui all'articolo 35 ubicati nella regione/regioni ove è stata svolta l'attività di servizio; </a:t>
            </a:r>
          </a:p>
          <a:p>
            <a:r>
              <a:rPr lang="it-IT" sz="1400" dirty="0"/>
              <a:t>c) a coloro che nel triennio antecedente hanno avuto rapporti di lavoro autonomo o subordinato con gli operatori economici a qualsiasi titolo coinvolti nell'esecuzione del contratto; </a:t>
            </a:r>
          </a:p>
          <a:p>
            <a:r>
              <a:rPr lang="it-IT" sz="1400" dirty="0"/>
              <a:t>d) a coloro che hanno, comunque, svolto o svolgono attività di controllo, verifica, progettazione, approvazione, autorizzazione, vigilanza o direzione sul contratto da collaudare. </a:t>
            </a:r>
          </a:p>
        </p:txBody>
      </p:sp>
    </p:spTree>
    <p:extLst>
      <p:ext uri="{BB962C8B-B14F-4D97-AF65-F5344CB8AC3E}">
        <p14:creationId xmlns:p14="http://schemas.microsoft.com/office/powerpoint/2010/main" val="5438676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COLLAUDATORE</a:t>
            </a:r>
            <a:endParaRPr lang="it-IT" dirty="0"/>
          </a:p>
        </p:txBody>
      </p:sp>
      <p:sp>
        <p:nvSpPr>
          <p:cNvPr id="3" name="Segnaposto contenuto 2"/>
          <p:cNvSpPr>
            <a:spLocks noGrp="1"/>
          </p:cNvSpPr>
          <p:nvPr>
            <p:ph idx="1"/>
          </p:nvPr>
        </p:nvSpPr>
        <p:spPr/>
        <p:txBody>
          <a:bodyPr>
            <a:normAutofit/>
          </a:bodyPr>
          <a:lstStyle/>
          <a:p>
            <a:pPr marL="0" indent="0">
              <a:buNone/>
            </a:pPr>
            <a:r>
              <a:rPr lang="it-IT" dirty="0" smtClean="0"/>
              <a:t>Rinvio alle norme attuative (Decreto Ministeriale)</a:t>
            </a:r>
          </a:p>
          <a:p>
            <a:pPr marL="0" indent="0">
              <a:buNone/>
            </a:pPr>
            <a:r>
              <a:rPr lang="it-IT" dirty="0" smtClean="0"/>
              <a:t>Il </a:t>
            </a:r>
            <a:r>
              <a:rPr lang="it-IT" dirty="0"/>
              <a:t>comma 8 dell’art.102 </a:t>
            </a:r>
            <a:r>
              <a:rPr lang="it-IT" dirty="0" smtClean="0"/>
              <a:t> prevede: </a:t>
            </a:r>
            <a:endParaRPr lang="it-IT" dirty="0"/>
          </a:p>
          <a:p>
            <a:r>
              <a:rPr lang="it-IT" i="1" dirty="0" smtClean="0"/>
              <a:t>Con </a:t>
            </a:r>
            <a:r>
              <a:rPr lang="it-IT" i="1" dirty="0"/>
              <a:t>decreto del Ministro delle infrastrutture e dei trasporti, su proposta del Consiglio superiore dei lavori pubblici, sentita l'ANAC, sono disciplinate e definite le modalità tecniche di svolgimento del collaudo, nonché i casi in cui il certificato di collaudo dei lavori e il certificato di verifica di conformità possono essere sostituiti dal certificato di regolare esecuzione rilasciato ai sensi del comma 2. </a:t>
            </a:r>
            <a:r>
              <a:rPr lang="it-IT" b="1" i="1" dirty="0"/>
              <a:t>Fino alla data di entrata in vigore di detto decreto, si applica l'articolo 216, comma </a:t>
            </a:r>
            <a:r>
              <a:rPr lang="it-IT" b="1" i="1" dirty="0" smtClean="0"/>
              <a:t>16</a:t>
            </a:r>
            <a:r>
              <a:rPr lang="it-IT" b="1" i="1" dirty="0"/>
              <a:t> </a:t>
            </a:r>
            <a:r>
              <a:rPr lang="it-IT" b="1" i="1" dirty="0" smtClean="0"/>
              <a:t>(artt. Da 215 a 238 DPR 207/2010)</a:t>
            </a:r>
            <a:endParaRPr lang="it-IT" dirty="0"/>
          </a:p>
        </p:txBody>
      </p:sp>
    </p:spTree>
    <p:extLst>
      <p:ext uri="{BB962C8B-B14F-4D97-AF65-F5344CB8AC3E}">
        <p14:creationId xmlns:p14="http://schemas.microsoft.com/office/powerpoint/2010/main" val="28324150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DIRETTORE DEI LAVORI</a:t>
            </a:r>
            <a:endParaRPr lang="it-IT" dirty="0"/>
          </a:p>
        </p:txBody>
      </p:sp>
      <p:sp>
        <p:nvSpPr>
          <p:cNvPr id="3" name="Segnaposto contenuto 2"/>
          <p:cNvSpPr>
            <a:spLocks noGrp="1"/>
          </p:cNvSpPr>
          <p:nvPr>
            <p:ph idx="1"/>
          </p:nvPr>
        </p:nvSpPr>
        <p:spPr/>
        <p:txBody>
          <a:bodyPr>
            <a:normAutofit lnSpcReduction="10000"/>
          </a:bodyPr>
          <a:lstStyle/>
          <a:p>
            <a:endParaRPr lang="it-IT" dirty="0"/>
          </a:p>
          <a:p>
            <a:r>
              <a:rPr lang="it-IT" dirty="0" smtClean="0"/>
              <a:t>Il </a:t>
            </a:r>
            <a:r>
              <a:rPr lang="it-IT" dirty="0"/>
              <a:t>nuovo codice rinvia la regolamentazione delle specifiche </a:t>
            </a:r>
            <a:r>
              <a:rPr lang="it-IT" dirty="0" smtClean="0"/>
              <a:t>attività all’emanazione di un decreto ministeriale su proposta dell’ANAC.</a:t>
            </a:r>
          </a:p>
          <a:p>
            <a:r>
              <a:rPr lang="it-IT" dirty="0" smtClean="0"/>
              <a:t>art.111</a:t>
            </a:r>
            <a:r>
              <a:rPr lang="it-IT" dirty="0"/>
              <a:t>, </a:t>
            </a:r>
            <a:r>
              <a:rPr lang="it-IT" dirty="0" smtClean="0"/>
              <a:t>comma 1:</a:t>
            </a:r>
            <a:r>
              <a:rPr lang="it-IT" i="1" dirty="0" smtClean="0"/>
              <a:t> </a:t>
            </a:r>
            <a:r>
              <a:rPr lang="it-IT" i="1" dirty="0"/>
              <a:t>Con decreto del Ministro delle infrastrutture e trasporti, da adottare entro 90 giorni dalla data di entrata in vigore del presente codice, su proposta dell'ANAC, previo parere delle competenti commissioni parlamentari, sentito il Consiglio Superiore dei Lavori Pubblici, sono approvate le linee guida che individuano le modalità e, se del caso, la tipologia di atti, attraverso i quali il direttore dei lavori effettua l'attività di cui all'articolo 101, comma 3, in maniera da garantirne trasparenza, semplificazione, </a:t>
            </a:r>
            <a:r>
              <a:rPr lang="it-IT" i="1" dirty="0" err="1"/>
              <a:t>efficientamento</a:t>
            </a:r>
            <a:r>
              <a:rPr lang="it-IT" i="1" dirty="0"/>
              <a:t> informatico, con particolare riferimento alle metodologie e strumentazioni elettroniche anche per i controlli di contabilità. </a:t>
            </a:r>
            <a:endParaRPr lang="it-IT" dirty="0"/>
          </a:p>
        </p:txBody>
      </p:sp>
    </p:spTree>
    <p:extLst>
      <p:ext uri="{BB962C8B-B14F-4D97-AF65-F5344CB8AC3E}">
        <p14:creationId xmlns:p14="http://schemas.microsoft.com/office/powerpoint/2010/main" val="41948658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DIRETTORE DEI LAVORI</a:t>
            </a:r>
            <a:endParaRPr lang="it-IT" dirty="0"/>
          </a:p>
        </p:txBody>
      </p:sp>
      <p:sp>
        <p:nvSpPr>
          <p:cNvPr id="3" name="Segnaposto contenuto 2"/>
          <p:cNvSpPr>
            <a:spLocks noGrp="1"/>
          </p:cNvSpPr>
          <p:nvPr>
            <p:ph idx="1"/>
          </p:nvPr>
        </p:nvSpPr>
        <p:spPr/>
        <p:txBody>
          <a:bodyPr>
            <a:normAutofit/>
          </a:bodyPr>
          <a:lstStyle/>
          <a:p>
            <a:endParaRPr lang="it-IT" dirty="0"/>
          </a:p>
          <a:p>
            <a:r>
              <a:rPr lang="it-IT" dirty="0"/>
              <a:t>Le linee </a:t>
            </a:r>
            <a:r>
              <a:rPr lang="it-IT" dirty="0" smtClean="0"/>
              <a:t>guida </a:t>
            </a:r>
            <a:r>
              <a:rPr lang="it-IT" dirty="0"/>
              <a:t>non sono ancora state pubblicate in via definitiva. </a:t>
            </a:r>
          </a:p>
          <a:p>
            <a:r>
              <a:rPr lang="it-IT" dirty="0"/>
              <a:t>Esse conterranno, o dovrebbero contenere, tutta la regolamentazione in ordine ai fatti fisiologici e patologici che possono innestarsi nel corso dello sviluppo di un contratto. Ovviamente anche la indicazione degli atti formali con cui si da corso o meno ad una data attività. </a:t>
            </a:r>
            <a:endParaRPr lang="it-IT" dirty="0" smtClean="0"/>
          </a:p>
          <a:p>
            <a:r>
              <a:rPr lang="it-IT" dirty="0" smtClean="0"/>
              <a:t>Le linee guida sono vincolanti per le Pubbliche amministrazioni</a:t>
            </a:r>
            <a:endParaRPr lang="it-IT" dirty="0"/>
          </a:p>
        </p:txBody>
      </p:sp>
    </p:spTree>
    <p:extLst>
      <p:ext uri="{BB962C8B-B14F-4D97-AF65-F5344CB8AC3E}">
        <p14:creationId xmlns:p14="http://schemas.microsoft.com/office/powerpoint/2010/main" val="6856553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DIRETTORE DEI LAVORI</a:t>
            </a:r>
            <a:endParaRPr lang="it-IT" dirty="0"/>
          </a:p>
        </p:txBody>
      </p:sp>
      <p:sp>
        <p:nvSpPr>
          <p:cNvPr id="3" name="Segnaposto contenuto 2"/>
          <p:cNvSpPr>
            <a:spLocks noGrp="1"/>
          </p:cNvSpPr>
          <p:nvPr>
            <p:ph idx="1"/>
          </p:nvPr>
        </p:nvSpPr>
        <p:spPr/>
        <p:txBody>
          <a:bodyPr>
            <a:normAutofit fontScale="85000" lnSpcReduction="20000"/>
          </a:bodyPr>
          <a:lstStyle/>
          <a:p>
            <a:endParaRPr lang="it-IT" dirty="0"/>
          </a:p>
          <a:p>
            <a:pPr marL="0" indent="0">
              <a:buNone/>
            </a:pPr>
            <a:r>
              <a:rPr lang="it-IT" dirty="0" smtClean="0"/>
              <a:t>Il DL svolge i seguenti compiti</a:t>
            </a:r>
          </a:p>
          <a:p>
            <a:r>
              <a:rPr lang="it-IT" i="1" dirty="0" smtClean="0"/>
              <a:t>a</a:t>
            </a:r>
            <a:r>
              <a:rPr lang="it-IT" i="1" dirty="0"/>
              <a:t>) </a:t>
            </a:r>
            <a:r>
              <a:rPr lang="it-IT" b="1" i="1" dirty="0"/>
              <a:t>verificare </a:t>
            </a:r>
            <a:r>
              <a:rPr lang="it-IT" i="1" dirty="0"/>
              <a:t>periodicamente il possesso e la regolarità da parte dell'esecutore e del subappaltatore della documentazione prevista dalle leggi vigenti in materia di obblighi nei confronti dei dipendenti; </a:t>
            </a:r>
            <a:endParaRPr lang="it-IT" dirty="0"/>
          </a:p>
          <a:p>
            <a:r>
              <a:rPr lang="it-IT" i="1" dirty="0"/>
              <a:t>b) </a:t>
            </a:r>
            <a:r>
              <a:rPr lang="it-IT" b="1" i="1" dirty="0"/>
              <a:t>curare </a:t>
            </a:r>
            <a:r>
              <a:rPr lang="it-IT" i="1" dirty="0"/>
              <a:t>la costante verifica di validità del programma di manutenzione, dei manuali d'uso e dei manuali di manutenzione, modificandone e aggiornandone i contenuti a lavori ultimati; </a:t>
            </a:r>
            <a:endParaRPr lang="it-IT" dirty="0"/>
          </a:p>
          <a:p>
            <a:r>
              <a:rPr lang="it-IT" i="1" dirty="0"/>
              <a:t>c)</a:t>
            </a:r>
            <a:r>
              <a:rPr lang="it-IT" b="1" i="1" dirty="0"/>
              <a:t>provvedere </a:t>
            </a:r>
            <a:r>
              <a:rPr lang="it-IT" i="1" dirty="0"/>
              <a:t>alla segnalazione al responsabile del procedimento, dell'inosservanza, da parte dell'esecutore, dell'articolo </a:t>
            </a:r>
            <a:r>
              <a:rPr lang="it-IT" i="1" dirty="0" smtClean="0"/>
              <a:t>105 in materia di subappalto; </a:t>
            </a:r>
            <a:endParaRPr lang="it-IT" dirty="0"/>
          </a:p>
          <a:p>
            <a:r>
              <a:rPr lang="it-IT" i="1" dirty="0"/>
              <a:t>d) </a:t>
            </a:r>
            <a:r>
              <a:rPr lang="it-IT" b="1" i="1" dirty="0"/>
              <a:t>svolge</a:t>
            </a:r>
            <a:r>
              <a:rPr lang="it-IT" i="1" dirty="0"/>
              <a:t>, qualora sia in possesso dei requisiti previsti, le funzioni di coordinatore per l'esecuzione dei lavori previsti dalla vigente normativa sulla sicurezza. Nel caso in cui il direttore dei lavori non svolga tali funzioni le stazioni appaltanti prevedono la presenza di almeno un direttore operativo, in possesso dei requisiti previsti dalla normativa, a cui affidarle. </a:t>
            </a:r>
            <a:endParaRPr lang="it-IT" dirty="0"/>
          </a:p>
        </p:txBody>
      </p:sp>
    </p:spTree>
    <p:extLst>
      <p:ext uri="{BB962C8B-B14F-4D97-AF65-F5344CB8AC3E}">
        <p14:creationId xmlns:p14="http://schemas.microsoft.com/office/powerpoint/2010/main" val="24043683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DIRETTORE DEI LAVORI</a:t>
            </a:r>
            <a:endParaRPr lang="it-IT" dirty="0"/>
          </a:p>
        </p:txBody>
      </p:sp>
      <p:sp>
        <p:nvSpPr>
          <p:cNvPr id="3" name="Segnaposto contenuto 2"/>
          <p:cNvSpPr>
            <a:spLocks noGrp="1"/>
          </p:cNvSpPr>
          <p:nvPr>
            <p:ph idx="1"/>
          </p:nvPr>
        </p:nvSpPr>
        <p:spPr/>
        <p:txBody>
          <a:bodyPr>
            <a:normAutofit fontScale="62500" lnSpcReduction="20000"/>
          </a:bodyPr>
          <a:lstStyle/>
          <a:p>
            <a:endParaRPr lang="it-IT" dirty="0"/>
          </a:p>
          <a:p>
            <a:pPr marL="0" indent="0">
              <a:buNone/>
            </a:pPr>
            <a:r>
              <a:rPr lang="it-IT" dirty="0" smtClean="0"/>
              <a:t>Il D.L. può essere affiancato da uno o più direttori operativi e Ispettori di cantiere</a:t>
            </a:r>
          </a:p>
          <a:p>
            <a:pPr marL="0" indent="0" algn="just">
              <a:buNone/>
            </a:pPr>
            <a:r>
              <a:rPr lang="it-IT" i="1" dirty="0" smtClean="0"/>
              <a:t>Gli </a:t>
            </a:r>
            <a:r>
              <a:rPr lang="it-IT" b="1" i="1" dirty="0"/>
              <a:t>assistenti </a:t>
            </a:r>
            <a:r>
              <a:rPr lang="it-IT" i="1" dirty="0"/>
              <a:t>con funzioni di </a:t>
            </a:r>
            <a:r>
              <a:rPr lang="it-IT" b="1" i="1" dirty="0"/>
              <a:t>direttori operativi </a:t>
            </a:r>
            <a:r>
              <a:rPr lang="it-IT" i="1" dirty="0"/>
              <a:t>collaborano con il direttore dei </a:t>
            </a:r>
            <a:r>
              <a:rPr lang="it-IT" i="1" dirty="0" smtClean="0"/>
              <a:t>lavori, con i </a:t>
            </a:r>
            <a:r>
              <a:rPr lang="it-IT" i="1" dirty="0"/>
              <a:t>seguenti compiti: </a:t>
            </a:r>
            <a:endParaRPr lang="it-IT" i="1" dirty="0" smtClean="0"/>
          </a:p>
          <a:p>
            <a:endParaRPr lang="it-IT" dirty="0"/>
          </a:p>
          <a:p>
            <a:r>
              <a:rPr lang="it-IT" i="1" dirty="0"/>
              <a:t>a) </a:t>
            </a:r>
            <a:r>
              <a:rPr lang="it-IT" b="1" i="1" dirty="0"/>
              <a:t>verificare </a:t>
            </a:r>
            <a:r>
              <a:rPr lang="it-IT" i="1" dirty="0"/>
              <a:t>che l'esecutore svolga tutte le pratiche di legge relative alla denuncia dei calcoli delle strutture; </a:t>
            </a:r>
            <a:endParaRPr lang="it-IT" dirty="0"/>
          </a:p>
          <a:p>
            <a:r>
              <a:rPr lang="it-IT" i="1" dirty="0"/>
              <a:t>b) </a:t>
            </a:r>
            <a:r>
              <a:rPr lang="it-IT" b="1" i="1" dirty="0"/>
              <a:t>programmare e coordinare </a:t>
            </a:r>
            <a:r>
              <a:rPr lang="it-IT" i="1" dirty="0"/>
              <a:t>le attività dell'ispettore dei lavori; </a:t>
            </a:r>
            <a:endParaRPr lang="it-IT" dirty="0"/>
          </a:p>
          <a:p>
            <a:r>
              <a:rPr lang="it-IT" i="1" dirty="0"/>
              <a:t>c) </a:t>
            </a:r>
            <a:r>
              <a:rPr lang="it-IT" b="1" i="1" dirty="0"/>
              <a:t>curare </a:t>
            </a:r>
            <a:r>
              <a:rPr lang="it-IT" i="1" dirty="0"/>
              <a:t>l'aggiornamento del cronoprogramma generale e particolareggiato dei lavori e segnalare tempestivamente al direttore dei lavori le eventuali difformità rispetto alle previsioni contrattuali proponendo i necessari interventi correttivi; </a:t>
            </a:r>
            <a:endParaRPr lang="it-IT" dirty="0"/>
          </a:p>
          <a:p>
            <a:r>
              <a:rPr lang="it-IT" i="1" dirty="0"/>
              <a:t>d) </a:t>
            </a:r>
            <a:r>
              <a:rPr lang="it-IT" b="1" i="1" dirty="0"/>
              <a:t>assistere </a:t>
            </a:r>
            <a:r>
              <a:rPr lang="it-IT" i="1" dirty="0"/>
              <a:t>il direttore dei lavori nell'identificare gli interventi necessari ad eliminare difetti progettuali o esecutivi; </a:t>
            </a:r>
            <a:endParaRPr lang="it-IT" dirty="0"/>
          </a:p>
          <a:p>
            <a:r>
              <a:rPr lang="it-IT" i="1" dirty="0"/>
              <a:t>e) </a:t>
            </a:r>
            <a:r>
              <a:rPr lang="it-IT" b="1" i="1" dirty="0"/>
              <a:t>individuare </a:t>
            </a:r>
            <a:r>
              <a:rPr lang="it-IT" i="1" dirty="0"/>
              <a:t>ed analizzare le cause che influiscono negativamente sulla qualità dei lavori e proponendo al direttore dei lavori le adeguate azioni correttive; </a:t>
            </a:r>
            <a:endParaRPr lang="it-IT" dirty="0"/>
          </a:p>
          <a:p>
            <a:r>
              <a:rPr lang="it-IT" i="1" dirty="0"/>
              <a:t>f) </a:t>
            </a:r>
            <a:r>
              <a:rPr lang="it-IT" b="1" i="1" dirty="0"/>
              <a:t>assistere </a:t>
            </a:r>
            <a:r>
              <a:rPr lang="it-IT" i="1" dirty="0"/>
              <a:t>i collaudatori nell'espletamento delle operazioni di collaudo; </a:t>
            </a:r>
            <a:endParaRPr lang="it-IT" dirty="0"/>
          </a:p>
          <a:p>
            <a:r>
              <a:rPr lang="it-IT" i="1" dirty="0"/>
              <a:t>g) </a:t>
            </a:r>
            <a:r>
              <a:rPr lang="it-IT" b="1" i="1" dirty="0"/>
              <a:t>esaminare </a:t>
            </a:r>
            <a:r>
              <a:rPr lang="it-IT" i="1" dirty="0"/>
              <a:t>e approvare il programma delle prove di collaudo e messa in servizio degli impianti; </a:t>
            </a:r>
            <a:endParaRPr lang="it-IT" dirty="0"/>
          </a:p>
          <a:p>
            <a:r>
              <a:rPr lang="it-IT" i="1" dirty="0"/>
              <a:t>h) </a:t>
            </a:r>
            <a:r>
              <a:rPr lang="it-IT" b="1" i="1" dirty="0"/>
              <a:t>direzione di lavorazioni specialistiche</a:t>
            </a:r>
            <a:r>
              <a:rPr lang="it-IT" i="1" dirty="0"/>
              <a:t>. </a:t>
            </a:r>
            <a:endParaRPr lang="it-IT" dirty="0"/>
          </a:p>
        </p:txBody>
      </p:sp>
    </p:spTree>
    <p:extLst>
      <p:ext uri="{BB962C8B-B14F-4D97-AF65-F5344CB8AC3E}">
        <p14:creationId xmlns:p14="http://schemas.microsoft.com/office/powerpoint/2010/main" val="37728451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DIRETTORE DEI LAVORI</a:t>
            </a:r>
            <a:endParaRPr lang="it-IT" dirty="0"/>
          </a:p>
        </p:txBody>
      </p:sp>
      <p:sp>
        <p:nvSpPr>
          <p:cNvPr id="3" name="Segnaposto contenuto 2"/>
          <p:cNvSpPr>
            <a:spLocks noGrp="1"/>
          </p:cNvSpPr>
          <p:nvPr>
            <p:ph idx="1"/>
          </p:nvPr>
        </p:nvSpPr>
        <p:spPr/>
        <p:txBody>
          <a:bodyPr>
            <a:normAutofit/>
          </a:bodyPr>
          <a:lstStyle/>
          <a:p>
            <a:endParaRPr lang="it-IT" dirty="0"/>
          </a:p>
          <a:p>
            <a:pPr marL="0" indent="0" algn="just">
              <a:buNone/>
            </a:pPr>
            <a:r>
              <a:rPr lang="it-IT" i="1" dirty="0"/>
              <a:t>Gli </a:t>
            </a:r>
            <a:r>
              <a:rPr lang="it-IT" b="1" i="1" dirty="0"/>
              <a:t>assistenti </a:t>
            </a:r>
            <a:r>
              <a:rPr lang="it-IT" i="1" dirty="0"/>
              <a:t>con funzioni di i</a:t>
            </a:r>
            <a:r>
              <a:rPr lang="it-IT" b="1" i="1" dirty="0"/>
              <a:t>spettori di cantiere </a:t>
            </a:r>
            <a:r>
              <a:rPr lang="it-IT" i="1" dirty="0"/>
              <a:t>collaborano con il direttore dei lavori nella sorveglianza dei lavori in conformità delle prescrizioni stabilite nel capitolato speciale di appalto. La posizione di ispettore è ricoperta da una sola persona che esercita la sua attività in un turno di lavoro. Essi sono presenti a tempo pieno durante il periodo di svolgimento di lavori che richiedono controllo quotidiano, nonché durante le fasi di collaudo e delle eventuali manutenzioni. Essi rispondono della loro attività direttamente al direttore dei lavori. Agli ispettori possono essere affidati fra gli altri i seguenti compiti: </a:t>
            </a:r>
            <a:endParaRPr lang="it-IT" dirty="0"/>
          </a:p>
        </p:txBody>
      </p:sp>
    </p:spTree>
    <p:extLst>
      <p:ext uri="{BB962C8B-B14F-4D97-AF65-F5344CB8AC3E}">
        <p14:creationId xmlns:p14="http://schemas.microsoft.com/office/powerpoint/2010/main" val="41402113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DIRETTORE DEI LAVORI</a:t>
            </a:r>
            <a:endParaRPr lang="it-IT" dirty="0"/>
          </a:p>
        </p:txBody>
      </p:sp>
      <p:sp>
        <p:nvSpPr>
          <p:cNvPr id="3" name="Segnaposto contenuto 2"/>
          <p:cNvSpPr>
            <a:spLocks noGrp="1"/>
          </p:cNvSpPr>
          <p:nvPr>
            <p:ph idx="1"/>
          </p:nvPr>
        </p:nvSpPr>
        <p:spPr/>
        <p:txBody>
          <a:bodyPr>
            <a:normAutofit fontScale="70000" lnSpcReduction="20000"/>
          </a:bodyPr>
          <a:lstStyle/>
          <a:p>
            <a:endParaRPr lang="it-IT" dirty="0"/>
          </a:p>
          <a:p>
            <a:pPr marL="0" indent="0">
              <a:buNone/>
            </a:pPr>
            <a:r>
              <a:rPr lang="it-IT" dirty="0" smtClean="0"/>
              <a:t>L’Ispettore di Cantiere svolge le seguenti attività:</a:t>
            </a:r>
            <a:endParaRPr lang="it-IT" dirty="0"/>
          </a:p>
          <a:p>
            <a:r>
              <a:rPr lang="it-IT" i="1" dirty="0"/>
              <a:t>a) la verifica dei documenti di accompagnamento delle forniture di materiali per assicurare che siano conformi alle prescrizioni ed approvati dalle strutture di controllo in qualità del fornitore; </a:t>
            </a:r>
            <a:endParaRPr lang="it-IT" dirty="0"/>
          </a:p>
          <a:p>
            <a:r>
              <a:rPr lang="it-IT" i="1" dirty="0"/>
              <a:t>b) la verifica, prima della messa in opera, che i materiali, le apparecchiature e gli impianti abbiano superato le fasi di collaudo prescritte dal controllo di qualità o dalle normative vigenti o dalle prescrizioni contrattuali in base alle quali sono stati costruiti; </a:t>
            </a:r>
            <a:endParaRPr lang="it-IT" dirty="0"/>
          </a:p>
          <a:p>
            <a:r>
              <a:rPr lang="it-IT" i="1" dirty="0"/>
              <a:t>c) il controllo sulla attività dei subappaltatori; </a:t>
            </a:r>
            <a:endParaRPr lang="it-IT" dirty="0"/>
          </a:p>
          <a:p>
            <a:r>
              <a:rPr lang="it-IT" i="1" dirty="0"/>
              <a:t>d) il controllo sulla regolare esecuzione dei lavori con riguardo ai disegni ed alle specifiche tecniche contrattuali; </a:t>
            </a:r>
            <a:endParaRPr lang="it-IT" dirty="0"/>
          </a:p>
          <a:p>
            <a:r>
              <a:rPr lang="it-IT" i="1" dirty="0"/>
              <a:t>e) l'assistenza alle prove di laboratorio; </a:t>
            </a:r>
            <a:endParaRPr lang="it-IT" dirty="0"/>
          </a:p>
          <a:p>
            <a:r>
              <a:rPr lang="it-IT" i="1" dirty="0"/>
              <a:t>f) l'assistenza ai collaudi dei lavori ed alle prove di messa in esercizio ed accettazione degli impianti; </a:t>
            </a:r>
            <a:endParaRPr lang="it-IT" dirty="0"/>
          </a:p>
          <a:p>
            <a:r>
              <a:rPr lang="it-IT" i="1" dirty="0"/>
              <a:t>g) la predisposizione degli atti contabili e l'esecuzione delle misurazioni quando siano stati incaricati dal direttore dei lavori; </a:t>
            </a:r>
            <a:endParaRPr lang="it-IT" dirty="0"/>
          </a:p>
          <a:p>
            <a:r>
              <a:rPr lang="it-IT" i="1" dirty="0"/>
              <a:t>h) l'assistenza al coordinatore per l'esecuzione. </a:t>
            </a:r>
            <a:r>
              <a:rPr lang="it-IT" i="1" dirty="0" smtClean="0"/>
              <a:t> </a:t>
            </a:r>
            <a:endParaRPr lang="it-IT" dirty="0"/>
          </a:p>
        </p:txBody>
      </p:sp>
    </p:spTree>
    <p:extLst>
      <p:ext uri="{BB962C8B-B14F-4D97-AF65-F5344CB8AC3E}">
        <p14:creationId xmlns:p14="http://schemas.microsoft.com/office/powerpoint/2010/main" val="39297483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Esecuzione – Figure dell’Impresa</a:t>
            </a:r>
            <a:endParaRPr lang="it-IT" dirty="0"/>
          </a:p>
        </p:txBody>
      </p:sp>
      <p:pic>
        <p:nvPicPr>
          <p:cNvPr id="4" name="Segnaposto contenuto 3"/>
          <p:cNvPicPr>
            <a:picLocks noGrp="1" noChangeAspect="1"/>
          </p:cNvPicPr>
          <p:nvPr>
            <p:ph idx="1"/>
          </p:nvPr>
        </p:nvPicPr>
        <p:blipFill>
          <a:blip r:embed="rId2"/>
          <a:stretch>
            <a:fillRect/>
          </a:stretch>
        </p:blipFill>
        <p:spPr>
          <a:xfrm>
            <a:off x="1730106" y="2052638"/>
            <a:ext cx="7693564" cy="4195762"/>
          </a:xfrm>
          <a:prstGeom prst="rect">
            <a:avLst/>
          </a:prstGeom>
        </p:spPr>
      </p:pic>
    </p:spTree>
    <p:extLst>
      <p:ext uri="{BB962C8B-B14F-4D97-AF65-F5344CB8AC3E}">
        <p14:creationId xmlns:p14="http://schemas.microsoft.com/office/powerpoint/2010/main" val="17533501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Coordinatore della sicurezza in fase di esecuzione</a:t>
            </a:r>
            <a:endParaRPr lang="it-IT" dirty="0"/>
          </a:p>
        </p:txBody>
      </p:sp>
      <p:sp>
        <p:nvSpPr>
          <p:cNvPr id="3" name="Segnaposto contenuto 2"/>
          <p:cNvSpPr>
            <a:spLocks noGrp="1"/>
          </p:cNvSpPr>
          <p:nvPr>
            <p:ph idx="1"/>
          </p:nvPr>
        </p:nvSpPr>
        <p:spPr/>
        <p:txBody>
          <a:bodyPr>
            <a:normAutofit/>
          </a:bodyPr>
          <a:lstStyle/>
          <a:p>
            <a:endParaRPr lang="it-IT" dirty="0"/>
          </a:p>
          <a:p>
            <a:pPr marL="0" indent="0">
              <a:buNone/>
            </a:pPr>
            <a:r>
              <a:rPr lang="it-IT" dirty="0" smtClean="0"/>
              <a:t>L’art. 101 comma </a:t>
            </a:r>
            <a:r>
              <a:rPr lang="it-IT" dirty="0"/>
              <a:t>6, l’articolo </a:t>
            </a:r>
            <a:r>
              <a:rPr lang="it-IT" dirty="0" smtClean="0"/>
              <a:t>prevede che: </a:t>
            </a:r>
            <a:r>
              <a:rPr lang="it-IT" i="1" dirty="0" smtClean="0"/>
              <a:t>Per </a:t>
            </a:r>
            <a:r>
              <a:rPr lang="it-IT" i="1" dirty="0"/>
              <a:t>le funzioni del coordinatore per l'esecuzione dei lavori si applica l'articolo 92 comma 1 del decreto legislativo n. 81 del 2008. </a:t>
            </a:r>
            <a:endParaRPr lang="it-IT" dirty="0"/>
          </a:p>
          <a:p>
            <a:pPr marL="0" indent="0">
              <a:buNone/>
            </a:pPr>
            <a:r>
              <a:rPr lang="it-IT" dirty="0" smtClean="0"/>
              <a:t>Il CSE, pur essendo uno dei soggetti chiamati ad operare durante la fase di esecuzione di un contratto pubblico è disciplinato da una </a:t>
            </a:r>
            <a:r>
              <a:rPr lang="it-IT" dirty="0"/>
              <a:t>specifica disciplina di </a:t>
            </a:r>
            <a:r>
              <a:rPr lang="it-IT" dirty="0" smtClean="0"/>
              <a:t>settore che è DLGS 81/2008</a:t>
            </a:r>
            <a:endParaRPr lang="it-IT" dirty="0"/>
          </a:p>
        </p:txBody>
      </p:sp>
    </p:spTree>
    <p:extLst>
      <p:ext uri="{BB962C8B-B14F-4D97-AF65-F5344CB8AC3E}">
        <p14:creationId xmlns:p14="http://schemas.microsoft.com/office/powerpoint/2010/main" val="359275382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e">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43</TotalTime>
  <Words>1309</Words>
  <Application>Microsoft Office PowerPoint</Application>
  <PresentationFormat>Widescreen</PresentationFormat>
  <Paragraphs>67</Paragraphs>
  <Slides>13</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13</vt:i4>
      </vt:variant>
    </vt:vector>
  </HeadingPairs>
  <TitlesOfParts>
    <vt:vector size="17" baseType="lpstr">
      <vt:lpstr>Arial</vt:lpstr>
      <vt:lpstr>Century Gothic</vt:lpstr>
      <vt:lpstr>Wingdings 3</vt:lpstr>
      <vt:lpstr>Ione</vt:lpstr>
      <vt:lpstr>DIRETTORE DEI LAVORI</vt:lpstr>
      <vt:lpstr>DIRETTORE DEI LAVORI</vt:lpstr>
      <vt:lpstr>DIRETTORE DEI LAVORI</vt:lpstr>
      <vt:lpstr>DIRETTORE DEI LAVORI</vt:lpstr>
      <vt:lpstr>DIRETTORE DEI LAVORI</vt:lpstr>
      <vt:lpstr>DIRETTORE DEI LAVORI</vt:lpstr>
      <vt:lpstr>DIRETTORE DEI LAVORI</vt:lpstr>
      <vt:lpstr>Esecuzione – Figure dell’Impresa</vt:lpstr>
      <vt:lpstr>Coordinatore della sicurezza in fase di esecuzione</vt:lpstr>
      <vt:lpstr>COLLAUDATORE</vt:lpstr>
      <vt:lpstr>COLLAUDATORE</vt:lpstr>
      <vt:lpstr>COLLAUDATORE</vt:lpstr>
      <vt:lpstr>COLLAUDATORE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DIRETTORE DEI LAVORI</dc:title>
  <dc:creator>lorenzo passeri</dc:creator>
  <cp:lastModifiedBy>lorenzo passeri</cp:lastModifiedBy>
  <cp:revision>6</cp:revision>
  <dcterms:created xsi:type="dcterms:W3CDTF">2017-04-24T08:35:46Z</dcterms:created>
  <dcterms:modified xsi:type="dcterms:W3CDTF">2017-04-24T09:19:40Z</dcterms:modified>
</cp:coreProperties>
</file>