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smtClean="0"/>
              <a:t>Fare clic per modificare lo stile del titolo</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4/3/2017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509A250-FF31-4206-8172-F9D3106AACB1}" type="datetimeFigureOut">
              <a:rPr lang="en-US" dirty="0"/>
              <a:t>4/3/2017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smtClean="0"/>
              <a:t>Fare clic per modificare lo stile del titolo</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4509A250-FF31-4206-8172-F9D3106AACB1}" type="datetimeFigureOut">
              <a:rPr lang="en-US" dirty="0"/>
              <a:t>4/3/2017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smtClean="0"/>
              <a:t>Fare clic per modificare lo stile del titolo</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smtClean="0"/>
              <a:t>Fare clic per modificare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4509A250-FF31-4206-8172-F9D3106AACB1}" type="datetimeFigureOut">
              <a:rPr lang="en-US" dirty="0"/>
              <a:t>4/3/2017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4509A250-FF31-4206-8172-F9D3106AACB1}" type="datetimeFigureOut">
              <a:rPr lang="en-US" dirty="0"/>
              <a:t>4/3/2017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4/3/2017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4/3/2017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nchorCtr="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4/3/2017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9796027F-7875-4030-9381-8BD8C4F21935}" type="datetimeFigureOut">
              <a:rPr lang="en-US" dirty="0"/>
              <a:t>4/3/2017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4/3/2017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4/3/2017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4/3/2017</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4/3/2017</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7" name="Date Placeholder 4"/>
          <p:cNvSpPr>
            <a:spLocks noGrp="1"/>
          </p:cNvSpPr>
          <p:nvPr>
            <p:ph type="dt" sz="half" idx="10"/>
          </p:nvPr>
        </p:nvSpPr>
        <p:spPr/>
        <p:txBody>
          <a:bodyPr/>
          <a:lstStyle/>
          <a:p>
            <a:fld id="{4509A250-FF31-4206-8172-F9D3106AACB1}" type="datetimeFigureOut">
              <a:rPr lang="en-US" dirty="0"/>
              <a:t>4/3/2017</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509A250-FF31-4206-8172-F9D3106AACB1}" type="datetimeFigureOut">
              <a:rPr lang="en-US" dirty="0"/>
              <a:t>4/3/2017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4/3/2017</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Definizioni</a:t>
            </a:r>
            <a:endParaRPr lang="it-IT" dirty="0"/>
          </a:p>
        </p:txBody>
      </p:sp>
      <p:sp>
        <p:nvSpPr>
          <p:cNvPr id="3" name="Sottotitolo 2"/>
          <p:cNvSpPr>
            <a:spLocks noGrp="1"/>
          </p:cNvSpPr>
          <p:nvPr>
            <p:ph type="subTitle" idx="1"/>
          </p:nvPr>
        </p:nvSpPr>
        <p:spPr/>
        <p:txBody>
          <a:bodyPr/>
          <a:lstStyle/>
          <a:p>
            <a:endParaRPr lang="it-IT"/>
          </a:p>
        </p:txBody>
      </p:sp>
    </p:spTree>
    <p:extLst>
      <p:ext uri="{BB962C8B-B14F-4D97-AF65-F5344CB8AC3E}">
        <p14:creationId xmlns:p14="http://schemas.microsoft.com/office/powerpoint/2010/main" val="3145629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Definizioni</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dirty="0"/>
              <a:t>o) «</a:t>
            </a:r>
            <a:r>
              <a:rPr lang="it-IT" b="1" dirty="0"/>
              <a:t>stazione appaltante</a:t>
            </a:r>
            <a:r>
              <a:rPr lang="it-IT" dirty="0"/>
              <a:t>», le amministrazioni aggiudicatrici di cui alla lettera a) gli enti aggiudicatori di cui alla lettera e), i soggetti aggiudicatori di cui alla lettera f) e gli altri soggetti aggiudicatori di cui alla lettera g); </a:t>
            </a:r>
          </a:p>
          <a:p>
            <a:pPr algn="just"/>
            <a:r>
              <a:rPr lang="it-IT" dirty="0" smtClean="0"/>
              <a:t>a</a:t>
            </a:r>
            <a:r>
              <a:rPr lang="it-IT" dirty="0"/>
              <a:t>) «</a:t>
            </a:r>
            <a:r>
              <a:rPr lang="it-IT" b="1" dirty="0"/>
              <a:t>amministrazioni aggiudicatrici</a:t>
            </a:r>
            <a:r>
              <a:rPr lang="it-IT" dirty="0"/>
              <a:t>», le amministrazioni dello Stato; gli enti pubblici territoriali; gli altri enti pubblici non economici; gli organismi di diritto pubblico; le associazioni, unioni, consorzi, comunque denominati, costituiti da detti soggetti; </a:t>
            </a:r>
            <a:endParaRPr lang="it-IT" dirty="0" smtClean="0"/>
          </a:p>
          <a:p>
            <a:pPr algn="just"/>
            <a:r>
              <a:rPr lang="it-IT" dirty="0"/>
              <a:t>f) «</a:t>
            </a:r>
            <a:r>
              <a:rPr lang="it-IT" b="1" dirty="0"/>
              <a:t>soggetti aggiudicatori</a:t>
            </a:r>
            <a:r>
              <a:rPr lang="it-IT" dirty="0"/>
              <a:t>», ai soli fini delle parti IV e V le amministrazioni aggiudicatrici di cui alla lettera a), gli enti aggiudicatori di cui alla lettera e) nonché i diversi soggetti pubblici o privati assegnatari dei fondi, di cui alle citate parti IV e </a:t>
            </a:r>
            <a:r>
              <a:rPr lang="it-IT" dirty="0" smtClean="0"/>
              <a:t>V;</a:t>
            </a:r>
          </a:p>
          <a:p>
            <a:pPr algn="just"/>
            <a:r>
              <a:rPr lang="it-IT" dirty="0" smtClean="0"/>
              <a:t>g) </a:t>
            </a:r>
            <a:r>
              <a:rPr lang="it-IT" b="1" dirty="0" smtClean="0"/>
              <a:t>altri </a:t>
            </a:r>
            <a:r>
              <a:rPr lang="it-IT" b="1" dirty="0"/>
              <a:t>soggetti </a:t>
            </a:r>
            <a:r>
              <a:rPr lang="it-IT" b="1" dirty="0" smtClean="0"/>
              <a:t>aggiudicatori</a:t>
            </a:r>
            <a:r>
              <a:rPr lang="it-IT" dirty="0" smtClean="0"/>
              <a:t>, </a:t>
            </a:r>
            <a:r>
              <a:rPr lang="it-IT" dirty="0"/>
              <a:t>i soggetti privati tenuti all'osservanza delle disposizioni del presente </a:t>
            </a:r>
            <a:r>
              <a:rPr lang="it-IT" dirty="0" smtClean="0"/>
              <a:t>codice;</a:t>
            </a:r>
          </a:p>
          <a:p>
            <a:pPr marL="0" indent="0" algn="just">
              <a:buNone/>
            </a:pPr>
            <a:endParaRPr lang="it-IT" dirty="0"/>
          </a:p>
        </p:txBody>
      </p:sp>
    </p:spTree>
    <p:extLst>
      <p:ext uri="{BB962C8B-B14F-4D97-AF65-F5344CB8AC3E}">
        <p14:creationId xmlns:p14="http://schemas.microsoft.com/office/powerpoint/2010/main" val="1704710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Definizioni</a:t>
            </a:r>
            <a:endParaRPr lang="it-IT" dirty="0"/>
          </a:p>
        </p:txBody>
      </p:sp>
      <p:sp>
        <p:nvSpPr>
          <p:cNvPr id="3" name="Segnaposto contenuto 2"/>
          <p:cNvSpPr>
            <a:spLocks noGrp="1"/>
          </p:cNvSpPr>
          <p:nvPr>
            <p:ph idx="1"/>
          </p:nvPr>
        </p:nvSpPr>
        <p:spPr/>
        <p:txBody>
          <a:bodyPr/>
          <a:lstStyle/>
          <a:p>
            <a:r>
              <a:rPr lang="it-IT" dirty="0"/>
              <a:t>i) «</a:t>
            </a:r>
            <a:r>
              <a:rPr lang="it-IT" b="1" dirty="0"/>
              <a:t>centrale di committenza</a:t>
            </a:r>
            <a:r>
              <a:rPr lang="it-IT" dirty="0"/>
              <a:t>», un'amministrazione aggiudicatrice o un ente aggiudicatore che forniscono attività di centralizzazione delle committenze e, se del caso, attività di committenza ausiliarie; </a:t>
            </a:r>
          </a:p>
        </p:txBody>
      </p:sp>
    </p:spTree>
    <p:extLst>
      <p:ext uri="{BB962C8B-B14F-4D97-AF65-F5344CB8AC3E}">
        <p14:creationId xmlns:p14="http://schemas.microsoft.com/office/powerpoint/2010/main" val="1705531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Definizioni</a:t>
            </a:r>
            <a:endParaRPr lang="it-IT" dirty="0"/>
          </a:p>
        </p:txBody>
      </p:sp>
      <p:sp>
        <p:nvSpPr>
          <p:cNvPr id="3" name="Segnaposto contenuto 2"/>
          <p:cNvSpPr>
            <a:spLocks noGrp="1"/>
          </p:cNvSpPr>
          <p:nvPr>
            <p:ph idx="1"/>
          </p:nvPr>
        </p:nvSpPr>
        <p:spPr/>
        <p:txBody>
          <a:bodyPr>
            <a:normAutofit fontScale="92500" lnSpcReduction="10000"/>
          </a:bodyPr>
          <a:lstStyle/>
          <a:p>
            <a:r>
              <a:rPr lang="it-IT" dirty="0"/>
              <a:t>ii) «</a:t>
            </a:r>
            <a:r>
              <a:rPr lang="it-IT" b="1" dirty="0"/>
              <a:t>appalti pubblici</a:t>
            </a:r>
            <a:r>
              <a:rPr lang="it-IT" dirty="0"/>
              <a:t>», i contratti a titolo oneroso, stipulati per iscritto tra una o più stazioni appaltanti e uno o più operatori economici, aventi per oggetto l'esecuzione di lavori, la fornitura di prodotti e la prestazione di servizi; </a:t>
            </a:r>
          </a:p>
          <a:p>
            <a:r>
              <a:rPr lang="it-IT" dirty="0" err="1"/>
              <a:t>ll</a:t>
            </a:r>
            <a:r>
              <a:rPr lang="it-IT" dirty="0"/>
              <a:t>) «</a:t>
            </a:r>
            <a:r>
              <a:rPr lang="it-IT" b="1" dirty="0"/>
              <a:t>appalti pubblici di lavori</a:t>
            </a:r>
            <a:r>
              <a:rPr lang="it-IT" dirty="0"/>
              <a:t>», i contratti stipulati per iscritto tra una o più stazioni appaltanti e uno o più operatori economici aventi per oggetto: </a:t>
            </a:r>
          </a:p>
          <a:p>
            <a:pPr marL="538163" indent="0">
              <a:buNone/>
            </a:pPr>
            <a:r>
              <a:rPr lang="it-IT" dirty="0"/>
              <a:t>1) l'esecuzione di lavori relativi a una delle attività di cui all'allegato I; </a:t>
            </a:r>
          </a:p>
          <a:p>
            <a:pPr marL="538163" indent="0">
              <a:buNone/>
            </a:pPr>
            <a:r>
              <a:rPr lang="it-IT" dirty="0"/>
              <a:t>2) l'esecuzione, oppure la progettazione esecutiva e l'esecuzione di un'opera; </a:t>
            </a:r>
          </a:p>
          <a:p>
            <a:pPr marL="538163" indent="0">
              <a:buNone/>
            </a:pPr>
            <a:r>
              <a:rPr lang="it-IT" dirty="0"/>
              <a:t>3) la realizzazione, con qualsiasi mezzo, di un'opera corrispondente alle esigenze specificate dall'amministrazione aggiudicatrice o dall'ente aggiudicatore che esercita un'influenza determinante sul tipo o sulla progettazione dell'opera; </a:t>
            </a:r>
          </a:p>
          <a:p>
            <a:endParaRPr lang="it-IT" dirty="0"/>
          </a:p>
        </p:txBody>
      </p:sp>
    </p:spTree>
    <p:extLst>
      <p:ext uri="{BB962C8B-B14F-4D97-AF65-F5344CB8AC3E}">
        <p14:creationId xmlns:p14="http://schemas.microsoft.com/office/powerpoint/2010/main" val="1250024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Definizioni</a:t>
            </a:r>
            <a:endParaRPr lang="it-IT" dirty="0"/>
          </a:p>
        </p:txBody>
      </p:sp>
      <p:sp>
        <p:nvSpPr>
          <p:cNvPr id="3" name="Segnaposto contenuto 2"/>
          <p:cNvSpPr>
            <a:spLocks noGrp="1"/>
          </p:cNvSpPr>
          <p:nvPr>
            <p:ph idx="1"/>
          </p:nvPr>
        </p:nvSpPr>
        <p:spPr/>
        <p:txBody>
          <a:bodyPr/>
          <a:lstStyle/>
          <a:p>
            <a:pPr algn="just"/>
            <a:r>
              <a:rPr lang="it-IT" dirty="0" err="1"/>
              <a:t>ss</a:t>
            </a:r>
            <a:r>
              <a:rPr lang="it-IT" dirty="0"/>
              <a:t>) «</a:t>
            </a:r>
            <a:r>
              <a:rPr lang="it-IT" b="1" dirty="0"/>
              <a:t>appalti pubblici di servizi</a:t>
            </a:r>
            <a:r>
              <a:rPr lang="it-IT" dirty="0"/>
              <a:t>», i contratti tra una o più stazioni appaltanti e uno o più soggetti economici, aventi per oggetto la prestazione di servizi diversi da quelli di cui alla lettera </a:t>
            </a:r>
            <a:r>
              <a:rPr lang="it-IT" dirty="0" err="1"/>
              <a:t>ll</a:t>
            </a:r>
            <a:r>
              <a:rPr lang="it-IT" dirty="0"/>
              <a:t>); </a:t>
            </a:r>
          </a:p>
          <a:p>
            <a:pPr algn="just"/>
            <a:r>
              <a:rPr lang="it-IT" dirty="0" err="1"/>
              <a:t>tt</a:t>
            </a:r>
            <a:r>
              <a:rPr lang="it-IT" dirty="0"/>
              <a:t>) «</a:t>
            </a:r>
            <a:r>
              <a:rPr lang="it-IT" b="1" dirty="0"/>
              <a:t>appalti pubblici di forniture</a:t>
            </a:r>
            <a:r>
              <a:rPr lang="it-IT" dirty="0"/>
              <a:t>», i contratti tra una o più stazioni appaltanti e uno o più soggetti economici aventi per oggetto l'acquisto, la locazione finanziaria, la locazione o l'acquisto a riscatto, con o senza opzione per l'acquisto, di prodotti. Un appalto di forniture può includere, a titolo accessorio, lavori di posa in opera e di installazione; </a:t>
            </a:r>
          </a:p>
          <a:p>
            <a:endParaRPr lang="it-IT" dirty="0"/>
          </a:p>
        </p:txBody>
      </p:sp>
    </p:spTree>
    <p:extLst>
      <p:ext uri="{BB962C8B-B14F-4D97-AF65-F5344CB8AC3E}">
        <p14:creationId xmlns:p14="http://schemas.microsoft.com/office/powerpoint/2010/main" val="3577677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Definizioni</a:t>
            </a:r>
            <a:endParaRPr lang="it-IT" dirty="0"/>
          </a:p>
        </p:txBody>
      </p:sp>
      <p:sp>
        <p:nvSpPr>
          <p:cNvPr id="3" name="Segnaposto contenuto 2"/>
          <p:cNvSpPr>
            <a:spLocks noGrp="1"/>
          </p:cNvSpPr>
          <p:nvPr>
            <p:ph idx="1"/>
          </p:nvPr>
        </p:nvSpPr>
        <p:spPr/>
        <p:txBody>
          <a:bodyPr>
            <a:normAutofit fontScale="70000" lnSpcReduction="20000"/>
          </a:bodyPr>
          <a:lstStyle/>
          <a:p>
            <a:pPr algn="just"/>
            <a:r>
              <a:rPr lang="it-IT" dirty="0" err="1"/>
              <a:t>uu</a:t>
            </a:r>
            <a:r>
              <a:rPr lang="it-IT" dirty="0"/>
              <a:t>) «</a:t>
            </a:r>
            <a:r>
              <a:rPr lang="it-IT" b="1" dirty="0"/>
              <a:t>concessione di lavori</a:t>
            </a:r>
            <a:r>
              <a:rPr lang="it-IT" dirty="0"/>
              <a:t>», un contratto a titolo oneroso stipulato per iscritto in virtù del quale una o più stazioni appaltanti affidano l'esecuzione di lavori ad uno o più operatori economici riconoscendo a titolo di corrispettivo unicamente il diritto di gestire le opere oggetto del contratto o tale diritto accompagnato da un prezzo, con assunzione in capo al concessionario del rischio operativo legato alla gestione delle opere; </a:t>
            </a:r>
          </a:p>
          <a:p>
            <a:pPr algn="just"/>
            <a:r>
              <a:rPr lang="it-IT" dirty="0" err="1"/>
              <a:t>vv</a:t>
            </a:r>
            <a:r>
              <a:rPr lang="it-IT" dirty="0"/>
              <a:t>) «</a:t>
            </a:r>
            <a:r>
              <a:rPr lang="it-IT" b="1" dirty="0"/>
              <a:t>concessione di servizi</a:t>
            </a:r>
            <a:r>
              <a:rPr lang="it-IT" dirty="0"/>
              <a:t>», un contratto a titolo oneroso stipulato per iscritto in virtù del quale una o più stazioni appaltanti affidano a uno o più operatori economici la fornitura e la gestione di servizi diversi dall'esecuzione di lavori di cui alla lettera </a:t>
            </a:r>
            <a:r>
              <a:rPr lang="it-IT" dirty="0" err="1"/>
              <a:t>ll</a:t>
            </a:r>
            <a:r>
              <a:rPr lang="it-IT" dirty="0"/>
              <a:t>) riconoscendo a titolo di corrispettivo unicamente il diritto di gestire i servizi oggetto del contratto o tale diritto accompagnato da un prezzo, con assunzione in capo al concessionario del rischio operativo legato alla gestione dei servizi; </a:t>
            </a:r>
            <a:endParaRPr lang="it-IT" dirty="0" smtClean="0"/>
          </a:p>
          <a:p>
            <a:r>
              <a:rPr lang="it-IT" dirty="0" err="1"/>
              <a:t>zz</a:t>
            </a:r>
            <a:r>
              <a:rPr lang="it-IT" dirty="0"/>
              <a:t>) «</a:t>
            </a:r>
            <a:r>
              <a:rPr lang="it-IT" b="1" dirty="0"/>
              <a:t>rischio operativo</a:t>
            </a:r>
            <a:r>
              <a:rPr lang="it-IT" dirty="0"/>
              <a:t>», il rischio legato alla gestione dei lavori o dei servizi sul lato della domanda o sul lato dell'offerta o di entrambi, trasferito al concessionario. Si considera che il concessionario assuma il rischio operativo nel caso in cui, in condizioni operative normali, non sia garantito il recupero degli investimenti effettuati o dei costi sostenuti per la gestione dei lavori o dei servizi oggetto della concessione. La parte del rischio trasferita al concessionario deve comportare una reale esposizione alle fluttuazioni del mercato tale per cui ogni potenziale perdita stimata subita dal concessionario non sia puramente nominale o trascurabile; </a:t>
            </a:r>
          </a:p>
          <a:p>
            <a:r>
              <a:rPr lang="it-IT" dirty="0" err="1"/>
              <a:t>aaa</a:t>
            </a:r>
            <a:r>
              <a:rPr lang="it-IT" dirty="0"/>
              <a:t>) «</a:t>
            </a:r>
            <a:r>
              <a:rPr lang="it-IT" b="1" dirty="0"/>
              <a:t>rischio di costruz</a:t>
            </a:r>
            <a:r>
              <a:rPr lang="it-IT" dirty="0"/>
              <a:t>ione», il rischio legato al ritardo nei tempi di consegna, al non rispetto degli standard di progetto, all'aumento dei costi, a inconvenienti di tipo tecnico nell'opera e al mancato completamento dell'opera; </a:t>
            </a:r>
          </a:p>
          <a:p>
            <a:pPr algn="just"/>
            <a:endParaRPr lang="it-IT" dirty="0"/>
          </a:p>
          <a:p>
            <a:endParaRPr lang="it-IT" dirty="0"/>
          </a:p>
        </p:txBody>
      </p:sp>
    </p:spTree>
    <p:extLst>
      <p:ext uri="{BB962C8B-B14F-4D97-AF65-F5344CB8AC3E}">
        <p14:creationId xmlns:p14="http://schemas.microsoft.com/office/powerpoint/2010/main" val="4968361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30</TotalTime>
  <Words>741</Words>
  <Application>Microsoft Office PowerPoint</Application>
  <PresentationFormat>Widescreen</PresentationFormat>
  <Paragraphs>22</Paragraphs>
  <Slides>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6</vt:i4>
      </vt:variant>
    </vt:vector>
  </HeadingPairs>
  <TitlesOfParts>
    <vt:vector size="10" baseType="lpstr">
      <vt:lpstr>Arial</vt:lpstr>
      <vt:lpstr>Century Gothic</vt:lpstr>
      <vt:lpstr>Wingdings 3</vt:lpstr>
      <vt:lpstr>Ione</vt:lpstr>
      <vt:lpstr>Definizioni</vt:lpstr>
      <vt:lpstr>Definizioni</vt:lpstr>
      <vt:lpstr>Definizioni</vt:lpstr>
      <vt:lpstr>Definizioni</vt:lpstr>
      <vt:lpstr>Definizioni</vt:lpstr>
      <vt:lpstr>Definizioni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lorenzo passeri</dc:creator>
  <cp:lastModifiedBy>lorenzo passeri</cp:lastModifiedBy>
  <cp:revision>5</cp:revision>
  <dcterms:created xsi:type="dcterms:W3CDTF">2017-04-03T07:34:55Z</dcterms:created>
  <dcterms:modified xsi:type="dcterms:W3CDTF">2017-04-03T08:05:12Z</dcterms:modified>
</cp:coreProperties>
</file>