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7" r:id="rId5"/>
    <p:sldId id="260" r:id="rId6"/>
    <p:sldId id="259" r:id="rId7"/>
    <p:sldId id="261" r:id="rId8"/>
    <p:sldId id="262" r:id="rId9"/>
    <p:sldId id="263" r:id="rId10"/>
    <p:sldId id="264" r:id="rId11"/>
    <p:sldId id="266" r:id="rId12"/>
    <p:sldId id="265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000" autoAdjust="0"/>
    <p:restoredTop sz="94660"/>
  </p:normalViewPr>
  <p:slideViewPr>
    <p:cSldViewPr snapToGrid="0">
      <p:cViewPr varScale="1">
        <p:scale>
          <a:sx n="18" d="100"/>
          <a:sy n="18" d="100"/>
        </p:scale>
        <p:origin x="-2408" y="-1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08/11/19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08/11/19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08/11/19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‹n.›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08/11/19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08/11/19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‹n.›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08/11/19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08/11/19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08/11/19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08/11/19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08/11/19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08/11/19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08/11/19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08/11/19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08/11/19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08/11/19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‹n.›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08/11/19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08/11/19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Relationship Id="rId3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8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sz="88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Glutammato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it-IT" sz="1500" dirty="0">
                <a:solidFill>
                  <a:schemeClr val="tx1"/>
                </a:solidFill>
              </a:rPr>
              <a:t>Platt S. R., 2007, </a:t>
            </a:r>
            <a:r>
              <a:rPr lang="en-US" sz="1500" dirty="0">
                <a:solidFill>
                  <a:schemeClr val="tx1"/>
                </a:solidFill>
              </a:rPr>
              <a:t>The role of glutamate in central nervous system health and disease – A review, </a:t>
            </a:r>
            <a:r>
              <a:rPr lang="it-IT" sz="1500" dirty="0">
                <a:solidFill>
                  <a:schemeClr val="tx1"/>
                </a:solidFill>
              </a:rPr>
              <a:t>The </a:t>
            </a:r>
            <a:r>
              <a:rPr lang="it-IT" sz="1500" dirty="0" err="1">
                <a:solidFill>
                  <a:schemeClr val="tx1"/>
                </a:solidFill>
              </a:rPr>
              <a:t>Veterinary</a:t>
            </a:r>
            <a:r>
              <a:rPr lang="it-IT" sz="1500" dirty="0">
                <a:solidFill>
                  <a:schemeClr val="tx1"/>
                </a:solidFill>
              </a:rPr>
              <a:t> Journal</a:t>
            </a:r>
          </a:p>
          <a:p>
            <a:r>
              <a:rPr lang="it-IT" sz="1500" dirty="0" err="1">
                <a:solidFill>
                  <a:schemeClr val="tx1"/>
                </a:solidFill>
              </a:rPr>
              <a:t>Meldrum</a:t>
            </a:r>
            <a:r>
              <a:rPr lang="it-IT" sz="1500" dirty="0">
                <a:solidFill>
                  <a:schemeClr val="tx1"/>
                </a:solidFill>
              </a:rPr>
              <a:t> B.S., 2000, </a:t>
            </a:r>
            <a:r>
              <a:rPr lang="en-US" sz="1500" dirty="0">
                <a:solidFill>
                  <a:schemeClr val="tx1"/>
                </a:solidFill>
              </a:rPr>
              <a:t>Glutamate as a Neurotransmitter in the Brain: Review of Physiology and Pathology, American Society for Nutritional Sciences</a:t>
            </a:r>
            <a:endParaRPr lang="it-IT" sz="1500" dirty="0">
              <a:solidFill>
                <a:schemeClr val="tx1"/>
              </a:solidFill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953" y="4752304"/>
            <a:ext cx="3390377" cy="245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51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7334" y="1558344"/>
            <a:ext cx="8596668" cy="12106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200" dirty="0"/>
              <a:t>Solamente il segnale del Ca, che deriva dall’apertura dei recettori NMDA del glutammato, rispetto a quello più debole del Na, consente l’induzione del </a:t>
            </a:r>
            <a:r>
              <a:rPr lang="it-IT" sz="2200" i="1" dirty="0">
                <a:solidFill>
                  <a:srgbClr val="C00000"/>
                </a:solidFill>
              </a:rPr>
              <a:t>potenziamento a lungo termine</a:t>
            </a:r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677334" y="493689"/>
            <a:ext cx="8596668" cy="81995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it-IT" sz="4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Long-</a:t>
            </a:r>
            <a:r>
              <a:rPr lang="it-IT" sz="44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Term</a:t>
            </a:r>
            <a:r>
              <a:rPr lang="it-IT" sz="4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Potentiation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2578" y="2914180"/>
            <a:ext cx="4915224" cy="3422225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5864" y="4726546"/>
            <a:ext cx="3390377" cy="245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2031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1882" y="4015017"/>
            <a:ext cx="8596667" cy="3880773"/>
          </a:xfrm>
        </p:spPr>
        <p:txBody>
          <a:bodyPr>
            <a:normAutofit/>
          </a:bodyPr>
          <a:lstStyle/>
          <a:p>
            <a:r>
              <a:rPr lang="it-IT" sz="2200" dirty="0">
                <a:solidFill>
                  <a:schemeClr val="tx1"/>
                </a:solidFill>
              </a:rPr>
              <a:t>A fronte di uno stimolo di intensità emozionale l’evento lascia una TRACCIA MNESTICA molto stabile. Questo si verifica maggiormente se lo stimolo è ripetuto nel tempo.</a:t>
            </a:r>
          </a:p>
          <a:p>
            <a:r>
              <a:rPr lang="it-IT" sz="2200" dirty="0">
                <a:solidFill>
                  <a:schemeClr val="tx1"/>
                </a:solidFill>
              </a:rPr>
              <a:t>Il glutammato, quindi, attraverso i meccanismi della LTP sembra essere coinvolto in alcune forme di apprendimento e memoria </a:t>
            </a:r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677334" y="493689"/>
            <a:ext cx="8596668" cy="81995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it-IT" sz="4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Long-</a:t>
            </a:r>
            <a:r>
              <a:rPr lang="it-IT" sz="44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Term</a:t>
            </a:r>
            <a:r>
              <a:rPr lang="it-IT" sz="4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Potentiation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5864" y="4726546"/>
            <a:ext cx="3390377" cy="2457717"/>
          </a:xfrm>
          <a:prstGeom prst="rect">
            <a:avLst/>
          </a:prstGeom>
        </p:spPr>
      </p:pic>
      <p:pic>
        <p:nvPicPr>
          <p:cNvPr id="2050" name="Picture 2" descr="Risultati immagini per pesce rosso e memor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6030" y="1393026"/>
            <a:ext cx="4842455" cy="25426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67920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sz="80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>
                <a:solidFill>
                  <a:schemeClr val="tx1"/>
                </a:solidFill>
              </a:rPr>
              <a:t>Grazie per l’attenzione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5864" y="4726546"/>
            <a:ext cx="3390377" cy="245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6278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5864" y="4726546"/>
            <a:ext cx="3390377" cy="2457717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89709" y="330506"/>
            <a:ext cx="8596668" cy="1351358"/>
          </a:xfrm>
        </p:spPr>
        <p:txBody>
          <a:bodyPr>
            <a:noAutofit/>
          </a:bodyPr>
          <a:lstStyle/>
          <a:p>
            <a:pPr algn="ctr"/>
            <a:r>
              <a:rPr lang="it-IT" sz="4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Glutammato come neurotrasmettitore nel SNC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9795" y="1897350"/>
            <a:ext cx="8996576" cy="4291726"/>
          </a:xfrm>
        </p:spPr>
        <p:txBody>
          <a:bodyPr>
            <a:normAutofit fontScale="92500"/>
          </a:bodyPr>
          <a:lstStyle/>
          <a:p>
            <a:pPr algn="just"/>
            <a:r>
              <a:rPr lang="it-IT" sz="2200" dirty="0">
                <a:solidFill>
                  <a:schemeClr val="tx1"/>
                </a:solidFill>
              </a:rPr>
              <a:t>È il principale neurotrasmettitore eccitatorio del SNC, il rilascio di una singola vescicola produce un EPSP </a:t>
            </a:r>
            <a:r>
              <a:rPr lang="it-IT" sz="1700" i="1" dirty="0">
                <a:solidFill>
                  <a:schemeClr val="tx1"/>
                </a:solidFill>
              </a:rPr>
              <a:t>(potenziale postsinaptico eccitatorio)</a:t>
            </a:r>
            <a:r>
              <a:rPr lang="it-IT" sz="2200" i="1" dirty="0">
                <a:solidFill>
                  <a:schemeClr val="tx1"/>
                </a:solidFill>
              </a:rPr>
              <a:t>;</a:t>
            </a:r>
            <a:endParaRPr lang="it-IT" sz="1700" i="1" dirty="0">
              <a:solidFill>
                <a:schemeClr val="tx1"/>
              </a:solidFill>
            </a:endParaRPr>
          </a:p>
          <a:p>
            <a:pPr algn="just"/>
            <a:r>
              <a:rPr lang="it-IT" sz="2200" dirty="0">
                <a:solidFill>
                  <a:schemeClr val="tx1"/>
                </a:solidFill>
              </a:rPr>
              <a:t>È anche l’amminoacido più abbondante nella dieta </a:t>
            </a:r>
            <a:r>
              <a:rPr lang="it-IT" sz="1700" dirty="0">
                <a:solidFill>
                  <a:schemeClr val="tx1"/>
                </a:solidFill>
              </a:rPr>
              <a:t>(dadi da brodo, carne, verdure in scatola </a:t>
            </a:r>
            <a:r>
              <a:rPr lang="it-IT" sz="1700" dirty="0" err="1">
                <a:solidFill>
                  <a:schemeClr val="tx1"/>
                </a:solidFill>
              </a:rPr>
              <a:t>ecc</a:t>
            </a:r>
            <a:r>
              <a:rPr lang="it-IT" sz="1700" dirty="0">
                <a:solidFill>
                  <a:schemeClr val="tx1"/>
                </a:solidFill>
              </a:rPr>
              <a:t>…)</a:t>
            </a:r>
            <a:r>
              <a:rPr lang="it-IT" sz="2000" dirty="0">
                <a:solidFill>
                  <a:schemeClr val="tx1"/>
                </a:solidFill>
              </a:rPr>
              <a:t>;</a:t>
            </a:r>
            <a:endParaRPr lang="it-IT" sz="1700" dirty="0">
              <a:solidFill>
                <a:schemeClr val="tx1"/>
              </a:solidFill>
            </a:endParaRPr>
          </a:p>
          <a:p>
            <a:pPr algn="just"/>
            <a:r>
              <a:rPr lang="it-IT" sz="2200" dirty="0">
                <a:solidFill>
                  <a:schemeClr val="tx1"/>
                </a:solidFill>
              </a:rPr>
              <a:t>Svolge un ruolo importante nella differenziazione cellulare, nella migrazione e nella sopravvivenza del cervello in via di sviluppo, infatti, nel periodo prenatale il blocco di uno dei suoi recettori </a:t>
            </a:r>
            <a:r>
              <a:rPr lang="it-IT" sz="1600" dirty="0">
                <a:solidFill>
                  <a:schemeClr val="tx1"/>
                </a:solidFill>
              </a:rPr>
              <a:t>(NMDA, causato ad es. dall’etanolo) </a:t>
            </a:r>
            <a:r>
              <a:rPr lang="it-IT" sz="2200" dirty="0">
                <a:solidFill>
                  <a:schemeClr val="tx1"/>
                </a:solidFill>
              </a:rPr>
              <a:t>può indurre apoptosi nei neuroni vulnerabili;</a:t>
            </a:r>
          </a:p>
          <a:p>
            <a:r>
              <a:rPr lang="it-IT" sz="2200" dirty="0">
                <a:solidFill>
                  <a:schemeClr val="tx1"/>
                </a:solidFill>
              </a:rPr>
              <a:t>Ha un ruolo importante </a:t>
            </a:r>
            <a:r>
              <a:rPr lang="it-IT" sz="2200" dirty="0" smtClean="0">
                <a:solidFill>
                  <a:schemeClr val="tx1"/>
                </a:solidFill>
              </a:rPr>
              <a:t>nel </a:t>
            </a:r>
            <a:r>
              <a:rPr lang="it-IT" sz="2200" dirty="0">
                <a:solidFill>
                  <a:schemeClr val="tx1"/>
                </a:solidFill>
              </a:rPr>
              <a:t>potenziamento neuronale a lungo termine</a:t>
            </a:r>
            <a:r>
              <a:rPr lang="it-IT" sz="1700" dirty="0">
                <a:solidFill>
                  <a:schemeClr val="tx1"/>
                </a:solidFill>
              </a:rPr>
              <a:t>(LTP)</a:t>
            </a:r>
            <a:r>
              <a:rPr lang="it-IT" sz="2200" dirty="0">
                <a:solidFill>
                  <a:schemeClr val="tx1"/>
                </a:solidFill>
                <a:sym typeface="Wingdings" panose="05000000000000000000" pitchFamily="2" charset="2"/>
              </a:rPr>
              <a:t></a:t>
            </a:r>
            <a:r>
              <a:rPr lang="it-IT" sz="2200" dirty="0">
                <a:solidFill>
                  <a:schemeClr val="tx1"/>
                </a:solidFill>
              </a:rPr>
              <a:t> si pensa essere il substrato molecolare dell’apprendimento e della memoria;  </a:t>
            </a:r>
          </a:p>
          <a:p>
            <a:r>
              <a:rPr lang="it-IT" sz="2200" dirty="0">
                <a:solidFill>
                  <a:schemeClr val="tx1"/>
                </a:solidFill>
              </a:rPr>
              <a:t>Presenta sia recettori </a:t>
            </a:r>
            <a:r>
              <a:rPr lang="it-IT" sz="2200" dirty="0" err="1">
                <a:solidFill>
                  <a:schemeClr val="tx1"/>
                </a:solidFill>
              </a:rPr>
              <a:t>Ionotropici</a:t>
            </a:r>
            <a:r>
              <a:rPr lang="it-IT" sz="2200" dirty="0">
                <a:solidFill>
                  <a:schemeClr val="tx1"/>
                </a:solidFill>
              </a:rPr>
              <a:t> che </a:t>
            </a:r>
            <a:r>
              <a:rPr lang="it-IT" sz="2200" dirty="0" err="1">
                <a:solidFill>
                  <a:schemeClr val="tx1"/>
                </a:solidFill>
              </a:rPr>
              <a:t>Metabotropici</a:t>
            </a:r>
            <a:r>
              <a:rPr lang="it-IT" sz="2200" dirty="0">
                <a:solidFill>
                  <a:schemeClr val="tx1"/>
                </a:solidFill>
              </a:rPr>
              <a:t>.</a:t>
            </a:r>
          </a:p>
          <a:p>
            <a:endParaRPr lang="it-IT" sz="2200" dirty="0">
              <a:solidFill>
                <a:schemeClr val="tx1"/>
              </a:solidFill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CFB2CE64-7328-45A1-949C-4870BC3582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6377" y="290092"/>
            <a:ext cx="2493592" cy="13917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67135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15792" y="230137"/>
            <a:ext cx="8260604" cy="665408"/>
          </a:xfrm>
        </p:spPr>
        <p:txBody>
          <a:bodyPr>
            <a:noAutofit/>
          </a:bodyPr>
          <a:lstStyle/>
          <a:p>
            <a:pPr algn="ctr"/>
            <a:r>
              <a:rPr lang="it-IT" sz="4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Recettori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Segnaposto contenuto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523000179"/>
                  </p:ext>
                </p:extLst>
              </p:nvPr>
            </p:nvGraphicFramePr>
            <p:xfrm>
              <a:off x="441872" y="1001629"/>
              <a:ext cx="9008445" cy="571519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008445">
                      <a:extLst>
                        <a:ext uri="{9D8B030D-6E8A-4147-A177-3AD203B41FA5}">
                          <a16:colId xmlns:a16="http://schemas.microsoft.com/office/drawing/2014/main" xmlns="" val="20000"/>
                        </a:ext>
                      </a:extLst>
                    </a:gridCol>
                  </a:tblGrid>
                  <a:tr h="23341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2000" i="1" dirty="0">
                              <a:solidFill>
                                <a:schemeClr val="bg1"/>
                              </a:solidFill>
                            </a:rPr>
                            <a:t>IONOTROPICI 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0"/>
                      </a:ext>
                    </a:extLst>
                  </a:tr>
                  <a:tr h="165951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b="1" dirty="0"/>
                            <a:t>AMPA</a:t>
                          </a:r>
                          <a:r>
                            <a:rPr lang="it-IT" dirty="0"/>
                            <a:t> </a:t>
                          </a:r>
                          <a:r>
                            <a:rPr lang="it-IT" sz="1400" dirty="0"/>
                            <a:t>(</a:t>
                          </a:r>
                          <a:r>
                            <a:rPr lang="it-IT" sz="1400" b="0" i="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alfa-Amino-3-Idrossi-5-Metil-4-isoxazolone propionato</a:t>
                          </a:r>
                          <a:r>
                            <a:rPr lang="it-IT" sz="1400" dirty="0"/>
                            <a:t>): </a:t>
                          </a:r>
                        </a:p>
                        <a:p>
                          <a:pPr marL="285750" indent="-285750">
                            <a:buFont typeface="Arial" panose="020B0604020202020204" pitchFamily="34" charset="0"/>
                            <a:buChar char="•"/>
                          </a:pPr>
                          <a:r>
                            <a:rPr lang="it-IT" dirty="0"/>
                            <a:t>Recettori postsinaptici e mediano una risposta eccitatoria rapidissima</a:t>
                          </a:r>
                          <a:r>
                            <a:rPr lang="it-IT" baseline="0" dirty="0"/>
                            <a:t>;</a:t>
                          </a:r>
                        </a:p>
                        <a:p>
                          <a:pPr marL="285750" indent="-285750">
                            <a:buFont typeface="Arial" panose="020B0604020202020204" pitchFamily="34" charset="0"/>
                            <a:buChar char="•"/>
                          </a:pPr>
                          <a:r>
                            <a:rPr lang="it-IT" baseline="0" dirty="0"/>
                            <a:t>Entrambi i siti devono essere occupati dal ligando per attivarsi;</a:t>
                          </a:r>
                        </a:p>
                        <a:p>
                          <a:pPr marL="285750" indent="-285750">
                            <a:buFont typeface="Arial" panose="020B0604020202020204" pitchFamily="34" charset="0"/>
                            <a:buChar char="•"/>
                          </a:pPr>
                          <a:r>
                            <a:rPr lang="it-IT" baseline="0" dirty="0"/>
                            <a:t>Inducono una depolarizzazione dovuta all’ingresso di ioni </a:t>
                          </a:r>
                          <a14:m/>
                          <a:r>
                            <a:rPr lang="it-IT" sz="1800" dirty="0"/>
                            <a:t>;</a:t>
                          </a:r>
                        </a:p>
                        <a:p>
                          <a:pPr marL="285750" indent="-285750">
                            <a:buFont typeface="Arial" panose="020B0604020202020204" pitchFamily="34" charset="0"/>
                            <a:buChar char="•"/>
                          </a:pPr>
                          <a:r>
                            <a:rPr lang="it-IT" sz="1800" dirty="0"/>
                            <a:t>Localizzati a livello cerebellare, nelle cellule granulari, nella glia e nell’ippocampo.</a:t>
                          </a:r>
                          <a:endParaRPr lang="it-IT" sz="2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1"/>
                      </a:ext>
                    </a:extLst>
                  </a:tr>
                  <a:tr h="140097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b="1" dirty="0" err="1"/>
                            <a:t>Kainat</a:t>
                          </a:r>
                          <a:r>
                            <a:rPr lang="it-IT" dirty="0" err="1"/>
                            <a:t>o</a:t>
                          </a:r>
                          <a:r>
                            <a:rPr lang="it-IT" dirty="0"/>
                            <a:t>:</a:t>
                          </a:r>
                        </a:p>
                        <a:p>
                          <a:pPr marL="285750" indent="-285750">
                            <a:buFont typeface="Arial" panose="020B0604020202020204" pitchFamily="34" charset="0"/>
                            <a:buChar char="•"/>
                          </a:pPr>
                          <a:r>
                            <a:rPr lang="it-IT" dirty="0"/>
                            <a:t>Recettori sia postsinaptici che presinaptici;</a:t>
                          </a:r>
                        </a:p>
                        <a:p>
                          <a:pPr marL="285750" indent="-285750">
                            <a:buFont typeface="Arial" panose="020B0604020202020204" pitchFamily="34" charset="0"/>
                            <a:buChar char="•"/>
                          </a:pPr>
                          <a:r>
                            <a:rPr lang="it-IT" dirty="0"/>
                            <a:t>Modulano la liberazione del nt con un meccanismo a feed-back positivo;</a:t>
                          </a:r>
                        </a:p>
                        <a:p>
                          <a:pPr marL="285750" indent="-285750">
                            <a:buFont typeface="Arial" panose="020B0604020202020204" pitchFamily="34" charset="0"/>
                            <a:buChar char="•"/>
                          </a:pPr>
                          <a:r>
                            <a:rPr lang="it-IT" dirty="0"/>
                            <a:t>Permeabili al </a:t>
                          </a:r>
                          <a14:m/>
                          <a:r>
                            <a:rPr lang="it-IT" dirty="0"/>
                            <a:t>;</a:t>
                          </a:r>
                        </a:p>
                        <a:p>
                          <a:pPr marL="285750" indent="-285750">
                            <a:buFont typeface="Arial" panose="020B0604020202020204" pitchFamily="34" charset="0"/>
                            <a:buChar char="•"/>
                          </a:pPr>
                          <a:r>
                            <a:rPr lang="it-IT" dirty="0"/>
                            <a:t>Capaci di modulare il rilascio di GABA a livello ipotalamico e ippocampale.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2"/>
                      </a:ext>
                    </a:extLst>
                  </a:tr>
                  <a:tr h="211855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b="1" dirty="0"/>
                            <a:t>NMDA</a:t>
                          </a:r>
                          <a:r>
                            <a:rPr lang="it-IT" dirty="0"/>
                            <a:t> </a:t>
                          </a:r>
                          <a:r>
                            <a:rPr lang="it-IT" sz="1400" dirty="0"/>
                            <a:t>(N-</a:t>
                          </a:r>
                          <a:r>
                            <a:rPr lang="it-IT" sz="1400" dirty="0" err="1"/>
                            <a:t>metil</a:t>
                          </a:r>
                          <a:r>
                            <a:rPr lang="it-IT" sz="1400" dirty="0"/>
                            <a:t>-D-</a:t>
                          </a:r>
                          <a:r>
                            <a:rPr lang="it-IT" sz="1400" dirty="0" err="1"/>
                            <a:t>aspartato</a:t>
                          </a:r>
                          <a:r>
                            <a:rPr lang="it-IT" sz="1400" dirty="0"/>
                            <a:t>): </a:t>
                          </a:r>
                        </a:p>
                        <a:p>
                          <a:pPr marL="285750" indent="-285750">
                            <a:buFont typeface="Arial" panose="020B0604020202020204" pitchFamily="34" charset="0"/>
                            <a:buChar char="•"/>
                          </a:pPr>
                          <a:r>
                            <a:rPr lang="it-IT" sz="1800" dirty="0"/>
                            <a:t>Recettori postsinaptici con una cinetica più lenta;</a:t>
                          </a:r>
                        </a:p>
                        <a:p>
                          <a:pPr marL="285750" indent="-285750">
                            <a:buFont typeface="Arial" panose="020B0604020202020204" pitchFamily="34" charset="0"/>
                            <a:buChar char="•"/>
                          </a:pPr>
                          <a:r>
                            <a:rPr lang="it-IT" sz="1800" dirty="0"/>
                            <a:t>Altamente permeabili al </a:t>
                          </a:r>
                          <a14:m/>
                          <a:r>
                            <a:rPr lang="it-IT" sz="1800" i="0" dirty="0"/>
                            <a:t>;</a:t>
                          </a:r>
                        </a:p>
                        <a:p>
                          <a:pPr marL="285750" indent="-285750">
                            <a:buFont typeface="Arial" panose="020B0604020202020204" pitchFamily="34" charset="0"/>
                            <a:buChar char="•"/>
                          </a:pPr>
                          <a:r>
                            <a:rPr lang="it-IT" sz="1800" b="0" i="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A potenziali di membrana a riposo, i recettori NMDA sono generalmente bloccati dal </a:t>
                          </a:r>
                          <a14:m/>
                          <a:endParaRPr lang="it-IT" sz="2000" b="0" i="0" kern="1200" baseline="300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pPr marL="285750" indent="-285750">
                            <a:buFont typeface="Arial" panose="020B0604020202020204" pitchFamily="34" charset="0"/>
                            <a:buChar char="•"/>
                          </a:pPr>
                          <a:r>
                            <a:rPr lang="it-IT" sz="1800" dirty="0"/>
                            <a:t>Per aprirsi necessita,</a:t>
                          </a:r>
                          <a:r>
                            <a:rPr lang="it-IT" sz="1800" baseline="0" dirty="0"/>
                            <a:t> oltre al glutammato, anche la presenza di glicina;</a:t>
                          </a:r>
                        </a:p>
                        <a:p>
                          <a:pPr marL="285750" indent="-285750">
                            <a:buFont typeface="Arial" panose="020B0604020202020204" pitchFamily="34" charset="0"/>
                            <a:buChar char="•"/>
                          </a:pPr>
                          <a:r>
                            <a:rPr lang="it-IT" sz="1800" baseline="0" dirty="0"/>
                            <a:t>Genera effetti di tipo: trofico, regolatore e tossico.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Segnaposto contenuto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523000179"/>
                  </p:ext>
                </p:extLst>
              </p:nvPr>
            </p:nvGraphicFramePr>
            <p:xfrm>
              <a:off x="441872" y="1001629"/>
              <a:ext cx="9008445" cy="5762063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008445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</a:tblGrid>
                  <a:tr h="3962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2000" i="1" dirty="0">
                              <a:solidFill>
                                <a:schemeClr val="bg1"/>
                              </a:solidFill>
                            </a:rPr>
                            <a:t>IONOTROPICI 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1">
                            <a:lumMod val="5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1760792"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68" t="-24567" r="-135" b="-20657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1486472"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68" t="-147541" r="-135" b="-14467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2118559"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68" t="-173563" r="-135" b="-143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3" name="Immagine 2">
            <a:extLst>
              <a:ext uri="{FF2B5EF4-FFF2-40B4-BE49-F238E27FC236}">
                <a16:creationId xmlns:a16="http://schemas.microsoft.com/office/drawing/2014/main" xmlns="" id="{D5EE71F6-85F3-4E31-8D4A-5641F774B0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2712" y="1163703"/>
            <a:ext cx="1710648" cy="16056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Freccia a destra 4">
            <a:extLst>
              <a:ext uri="{FF2B5EF4-FFF2-40B4-BE49-F238E27FC236}">
                <a16:creationId xmlns:a16="http://schemas.microsoft.com/office/drawing/2014/main" xmlns="" id="{141AC64D-0D05-487A-9E9B-BAF9E7AD20A5}"/>
              </a:ext>
            </a:extLst>
          </p:cNvPr>
          <p:cNvSpPr/>
          <p:nvPr/>
        </p:nvSpPr>
        <p:spPr>
          <a:xfrm>
            <a:off x="9551625" y="1663545"/>
            <a:ext cx="308472" cy="60592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CDC206CA-F159-4CCF-910A-10D6DE6313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62712" y="3006821"/>
            <a:ext cx="1710648" cy="16056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Freccia a destra 7">
            <a:extLst>
              <a:ext uri="{FF2B5EF4-FFF2-40B4-BE49-F238E27FC236}">
                <a16:creationId xmlns:a16="http://schemas.microsoft.com/office/drawing/2014/main" xmlns="" id="{521D0246-BA79-4DE6-B1FD-3A76BBD4A418}"/>
              </a:ext>
            </a:extLst>
          </p:cNvPr>
          <p:cNvSpPr/>
          <p:nvPr/>
        </p:nvSpPr>
        <p:spPr>
          <a:xfrm>
            <a:off x="9551625" y="3506663"/>
            <a:ext cx="308472" cy="60592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xmlns="" id="{8ABBF2D5-22F0-4A6F-AE02-AC282601F0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62712" y="4891490"/>
            <a:ext cx="1725018" cy="16056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Freccia a destra 9">
            <a:extLst>
              <a:ext uri="{FF2B5EF4-FFF2-40B4-BE49-F238E27FC236}">
                <a16:creationId xmlns:a16="http://schemas.microsoft.com/office/drawing/2014/main" xmlns="" id="{C1FEBD4C-3E47-4406-8068-A90A6FD71EA9}"/>
              </a:ext>
            </a:extLst>
          </p:cNvPr>
          <p:cNvSpPr/>
          <p:nvPr/>
        </p:nvSpPr>
        <p:spPr>
          <a:xfrm>
            <a:off x="9551625" y="5381405"/>
            <a:ext cx="308472" cy="60592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25806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xmlns="" id="{B6D3C719-69D4-4F48-8C9E-DF2A217C31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4014890"/>
              </p:ext>
            </p:extLst>
          </p:nvPr>
        </p:nvGraphicFramePr>
        <p:xfrm>
          <a:off x="1046602" y="1226177"/>
          <a:ext cx="10322805" cy="52693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22805">
                  <a:extLst>
                    <a:ext uri="{9D8B030D-6E8A-4147-A177-3AD203B41FA5}">
                      <a16:colId xmlns:a16="http://schemas.microsoft.com/office/drawing/2014/main" xmlns="" val="828911909"/>
                    </a:ext>
                  </a:extLst>
                </a:gridCol>
              </a:tblGrid>
              <a:tr h="629801"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>
                          <a:solidFill>
                            <a:schemeClr val="bg1"/>
                          </a:solidFill>
                        </a:rPr>
                        <a:t>METABOTROPICI – (mGlu1-8)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30335661"/>
                  </a:ext>
                </a:extLst>
              </a:tr>
              <a:tr h="1576503">
                <a:tc>
                  <a:txBody>
                    <a:bodyPr/>
                    <a:lstStyle/>
                    <a:p>
                      <a:pPr algn="ctr"/>
                      <a:r>
                        <a:rPr lang="it-IT" b="1" dirty="0"/>
                        <a:t>Gruppo I</a:t>
                      </a:r>
                      <a:r>
                        <a:rPr lang="it-IT" dirty="0"/>
                        <a:t>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t-IT" dirty="0"/>
                        <a:t>Appartengono i recettori mGlu1 e mGlu5;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t-IT" dirty="0"/>
                        <a:t>Localizzati prevalentemente a livello postsinaptico;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t-IT" dirty="0"/>
                        <a:t>Rinforzano la trasmissione </a:t>
                      </a:r>
                      <a:r>
                        <a:rPr lang="it-IT" dirty="0" err="1"/>
                        <a:t>glut</a:t>
                      </a:r>
                      <a:r>
                        <a:rPr lang="it-IT" dirty="0"/>
                        <a:t> durante fenomeni di plasticità;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t-IT" dirty="0"/>
                        <a:t>Modulano positivamente il rilascio di glutammato e negativamente il rilascio di GABA.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43095729"/>
                  </a:ext>
                </a:extLst>
              </a:tr>
              <a:tr h="1237634">
                <a:tc>
                  <a:txBody>
                    <a:bodyPr/>
                    <a:lstStyle/>
                    <a:p>
                      <a:pPr algn="ctr"/>
                      <a:r>
                        <a:rPr lang="it-IT" b="1" dirty="0"/>
                        <a:t>Gruppo II</a:t>
                      </a:r>
                      <a:r>
                        <a:rPr lang="it-IT" dirty="0"/>
                        <a:t>:</a:t>
                      </a:r>
                    </a:p>
                    <a:p>
                      <a:pPr marL="285750" marR="0" lvl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it-IT" dirty="0"/>
                        <a:t>Appartengono i recettori mGlu2 e mGlu3;</a:t>
                      </a:r>
                    </a:p>
                    <a:p>
                      <a:pPr marL="285750" marR="0" lvl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it-IT" dirty="0"/>
                        <a:t>Localizzati prevalentemente a livello presinaptico;</a:t>
                      </a:r>
                    </a:p>
                    <a:p>
                      <a:pPr marL="285750" marR="0" lvl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it-IT" dirty="0"/>
                        <a:t>Svolgono un ruolo di tipo inibitorio solo durante i processi di ipereccitabilità.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18008226"/>
                  </a:ext>
                </a:extLst>
              </a:tr>
              <a:tr h="1825424">
                <a:tc>
                  <a:txBody>
                    <a:bodyPr/>
                    <a:lstStyle/>
                    <a:p>
                      <a:pPr algn="ctr"/>
                      <a:r>
                        <a:rPr lang="it-IT" b="1" dirty="0"/>
                        <a:t>Gruppo III</a:t>
                      </a:r>
                      <a:r>
                        <a:rPr lang="it-IT" b="0" dirty="0"/>
                        <a:t>:</a:t>
                      </a:r>
                    </a:p>
                    <a:p>
                      <a:pPr marL="285750" marR="0" lvl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it-IT" dirty="0"/>
                        <a:t>Appartengono i recettori mGlu6, mGlu7 e mGlu8;</a:t>
                      </a:r>
                    </a:p>
                    <a:p>
                      <a:pPr marL="285750" marR="0" lvl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it-IT" dirty="0"/>
                        <a:t>Localizzati prevalentemente a livello presinaptico;</a:t>
                      </a:r>
                    </a:p>
                    <a:p>
                      <a:pPr marL="285750" marR="0" lvl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it-IT" dirty="0"/>
                        <a:t>Svolgono un ruolo di tipo inibitorio sui livelli di glutammato extracellulare;</a:t>
                      </a:r>
                    </a:p>
                    <a:p>
                      <a:pPr marL="285750" marR="0" lvl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it-IT" dirty="0"/>
                        <a:t>Sono presenti anche nei terminali </a:t>
                      </a:r>
                      <a:r>
                        <a:rPr lang="it-IT" dirty="0" err="1"/>
                        <a:t>GABAergici</a:t>
                      </a:r>
                      <a:r>
                        <a:rPr lang="it-IT" dirty="0"/>
                        <a:t> dove svolgono un ruolo di </a:t>
                      </a:r>
                      <a:r>
                        <a:rPr lang="it-IT" dirty="0" err="1"/>
                        <a:t>eterorecettori</a:t>
                      </a:r>
                      <a:r>
                        <a:rPr lang="it-IT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42138631"/>
                  </a:ext>
                </a:extLst>
              </a:tr>
            </a:tbl>
          </a:graphicData>
        </a:graphic>
      </p:graphicFrame>
      <p:sp>
        <p:nvSpPr>
          <p:cNvPr id="8" name="Titolo 1">
            <a:extLst>
              <a:ext uri="{FF2B5EF4-FFF2-40B4-BE49-F238E27FC236}">
                <a16:creationId xmlns:a16="http://schemas.microsoft.com/office/drawing/2014/main" xmlns="" id="{4E31AB3D-CA13-4D49-8645-823FEBEF8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5698" y="252291"/>
            <a:ext cx="8260604" cy="665408"/>
          </a:xfrm>
        </p:spPr>
        <p:txBody>
          <a:bodyPr>
            <a:noAutofit/>
          </a:bodyPr>
          <a:lstStyle/>
          <a:p>
            <a:pPr algn="ctr"/>
            <a:r>
              <a:rPr lang="it-IT" sz="4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Recettori</a:t>
            </a:r>
          </a:p>
        </p:txBody>
      </p:sp>
    </p:spTree>
    <p:extLst>
      <p:ext uri="{BB962C8B-B14F-4D97-AF65-F5344CB8AC3E}">
        <p14:creationId xmlns:p14="http://schemas.microsoft.com/office/powerpoint/2010/main" val="24079696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25" y="1224824"/>
            <a:ext cx="5000625" cy="2790825"/>
          </a:xfrm>
        </p:spPr>
      </p:pic>
      <p:sp>
        <p:nvSpPr>
          <p:cNvPr id="4" name="Titolo 1"/>
          <p:cNvSpPr txBox="1">
            <a:spLocks/>
          </p:cNvSpPr>
          <p:nvPr/>
        </p:nvSpPr>
        <p:spPr>
          <a:xfrm>
            <a:off x="767486" y="339145"/>
            <a:ext cx="8260604" cy="66540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it-IT" sz="4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Trasportatori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5192644" y="1118757"/>
            <a:ext cx="5278408" cy="3493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it-IT" sz="2200" dirty="0"/>
              <a:t>Hanno la funzione di recuperare le molecole di neurotrasmettitore rilasciate durante l’attivazione neuronale. </a:t>
            </a:r>
            <a:r>
              <a:rPr lang="it-IT" sz="2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Questi trasportatori sfruttano un gradiente originato dal </a:t>
            </a:r>
            <a:r>
              <a:rPr lang="it-IT" sz="24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cotrasporto</a:t>
            </a:r>
            <a:r>
              <a:rPr lang="it-IT" sz="2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di due ioni sodio (Na</a:t>
            </a:r>
            <a:r>
              <a:rPr lang="it-IT" sz="2400" baseline="30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+</a:t>
            </a:r>
            <a:r>
              <a:rPr lang="it-IT" sz="2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 e di uno ione potassio (K</a:t>
            </a:r>
            <a:r>
              <a:rPr lang="it-IT" sz="2400" baseline="30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+</a:t>
            </a:r>
            <a:r>
              <a:rPr lang="it-IT" sz="2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 per fornire la forza motrice del trasporto.</a:t>
            </a:r>
            <a:endParaRPr lang="it-IT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sz="2200" dirty="0"/>
          </a:p>
        </p:txBody>
      </p:sp>
      <p:graphicFrame>
        <p:nvGraphicFramePr>
          <p:cNvPr id="7" name="Tabel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0919233"/>
              </p:ext>
            </p:extLst>
          </p:nvPr>
        </p:nvGraphicFramePr>
        <p:xfrm>
          <a:off x="1249251" y="4557568"/>
          <a:ext cx="7173532" cy="11220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9320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58032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61007"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Cellule</a:t>
                      </a:r>
                      <a:r>
                        <a:rPr lang="it-IT" baseline="0" dirty="0"/>
                        <a:t> gliali</a:t>
                      </a:r>
                      <a:endParaRPr lang="it-IT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Neuroni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61007">
                <a:tc>
                  <a:txBody>
                    <a:bodyPr/>
                    <a:lstStyle/>
                    <a:p>
                      <a:r>
                        <a:rPr lang="it-IT" dirty="0"/>
                        <a:t>GLAST</a:t>
                      </a:r>
                      <a:r>
                        <a:rPr lang="it-IT" baseline="0" dirty="0"/>
                        <a:t> e GLT</a:t>
                      </a:r>
                      <a:endParaRPr lang="it-IT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EAAC1</a:t>
                      </a:r>
                      <a:r>
                        <a:rPr lang="it-IT" baseline="0" dirty="0"/>
                        <a:t>, EAAT4 e EAAT5</a:t>
                      </a:r>
                      <a:endParaRPr lang="it-IT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8" name="Immagin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5864" y="4726546"/>
            <a:ext cx="3390377" cy="245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3015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2587" y="629150"/>
            <a:ext cx="8596668" cy="819955"/>
          </a:xfrm>
        </p:spPr>
        <p:txBody>
          <a:bodyPr>
            <a:normAutofit/>
          </a:bodyPr>
          <a:lstStyle/>
          <a:p>
            <a:pPr algn="ctr"/>
            <a:r>
              <a:rPr lang="it-IT" sz="4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Neurodegenerazione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5066" y="1751553"/>
            <a:ext cx="9571710" cy="14970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000" dirty="0">
                <a:solidFill>
                  <a:schemeClr val="tx1"/>
                </a:solidFill>
              </a:rPr>
              <a:t>Il glutammato è possibilmente coinvolto nei processi di </a:t>
            </a:r>
            <a:r>
              <a:rPr lang="it-IT" sz="2000" dirty="0" err="1">
                <a:solidFill>
                  <a:schemeClr val="tx1"/>
                </a:solidFill>
              </a:rPr>
              <a:t>neurodegenerazione</a:t>
            </a:r>
            <a:r>
              <a:rPr lang="it-IT" sz="2000" dirty="0">
                <a:solidFill>
                  <a:schemeClr val="tx1"/>
                </a:solidFill>
              </a:rPr>
              <a:t> attraverso 3 meccanismi: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000" b="1" i="1" dirty="0">
                <a:solidFill>
                  <a:srgbClr val="002060"/>
                </a:solidFill>
              </a:rPr>
              <a:t>Glutammato esogeno: </a:t>
            </a:r>
            <a:r>
              <a:rPr lang="it-IT" sz="2000" dirty="0">
                <a:solidFill>
                  <a:schemeClr val="tx1"/>
                </a:solidFill>
              </a:rPr>
              <a:t>un eccessivo consumo proveniente dalla dieta contribuisce a danneggiare il cervello.</a:t>
            </a:r>
          </a:p>
        </p:txBody>
      </p:sp>
      <p:sp>
        <p:nvSpPr>
          <p:cNvPr id="6" name="Freccia a destra 5">
            <a:extLst>
              <a:ext uri="{FF2B5EF4-FFF2-40B4-BE49-F238E27FC236}">
                <a16:creationId xmlns:a16="http://schemas.microsoft.com/office/drawing/2014/main" xmlns="" id="{367AE265-CEED-4F51-82DB-7D3B89103B6E}"/>
              </a:ext>
            </a:extLst>
          </p:cNvPr>
          <p:cNvSpPr/>
          <p:nvPr/>
        </p:nvSpPr>
        <p:spPr>
          <a:xfrm rot="5400000">
            <a:off x="4893479" y="3343517"/>
            <a:ext cx="494882" cy="515155"/>
          </a:xfrm>
          <a:prstGeom prst="rightArrow">
            <a:avLst/>
          </a:prstGeom>
          <a:solidFill>
            <a:srgbClr val="FF00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xmlns="" id="{224E9B43-62D3-4E38-8C7D-2FFDEA388C02}"/>
              </a:ext>
            </a:extLst>
          </p:cNvPr>
          <p:cNvSpPr/>
          <p:nvPr/>
        </p:nvSpPr>
        <p:spPr>
          <a:xfrm>
            <a:off x="355066" y="4106981"/>
            <a:ext cx="10644257" cy="9603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it-IT" i="1" dirty="0">
                <a:solidFill>
                  <a:schemeClr val="accent1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Produzione di tossine alimentari attraverso l'azione dell'acido </a:t>
            </a:r>
            <a:r>
              <a:rPr lang="it-IT" i="1" dirty="0" err="1">
                <a:solidFill>
                  <a:schemeClr val="accent1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domoico</a:t>
            </a:r>
            <a:r>
              <a:rPr lang="it-IT" i="1" dirty="0">
                <a:solidFill>
                  <a:schemeClr val="accent1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 su un recettore del glutammato . Esso è sintetizzato dalla diatomee marina (un’alga) che entra nella catena alimentare attraverso le cozze blu che si nutrono di esse.</a:t>
            </a:r>
            <a:endParaRPr lang="it-IT" sz="1400" i="1" dirty="0">
              <a:solidFill>
                <a:schemeClr val="accent1">
                  <a:lumMod val="50000"/>
                </a:schemeClr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xmlns="" id="{F8CCBE00-21A8-44C7-856C-323A4CA1A8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2044" y="5267459"/>
            <a:ext cx="2644197" cy="1916804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xmlns="" id="{68EC4ABE-062C-47C0-87B4-B98463F463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7194" y="4896792"/>
            <a:ext cx="2590650" cy="1625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125473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94240" y="5404287"/>
            <a:ext cx="4096335" cy="12829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i="1" dirty="0">
                <a:solidFill>
                  <a:schemeClr val="accent1">
                    <a:lumMod val="50000"/>
                  </a:schemeClr>
                </a:solidFill>
              </a:rPr>
              <a:t>La morte neuronale selettiva successiva allo stato l'epilettico sembra essere altamente dipendente dall’attivazione del recettore NMDA.</a:t>
            </a:r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677334" y="493689"/>
            <a:ext cx="8596668" cy="81995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it-IT" sz="4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Neurodegenerazione</a:t>
            </a:r>
          </a:p>
        </p:txBody>
      </p:sp>
      <p:sp>
        <p:nvSpPr>
          <p:cNvPr id="6" name="Freccia a destra 5"/>
          <p:cNvSpPr/>
          <p:nvPr/>
        </p:nvSpPr>
        <p:spPr>
          <a:xfrm rot="7473811">
            <a:off x="2237503" y="4741201"/>
            <a:ext cx="609808" cy="515155"/>
          </a:xfrm>
          <a:prstGeom prst="rightArrow">
            <a:avLst/>
          </a:prstGeom>
          <a:solidFill>
            <a:srgbClr val="FF00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3" name="Immagin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2044" y="5267459"/>
            <a:ext cx="2644197" cy="1916804"/>
          </a:xfrm>
          <a:prstGeom prst="rect">
            <a:avLst/>
          </a:prstGeom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1B896CD3-B55E-4158-8A6A-B383029A9CE1}"/>
              </a:ext>
            </a:extLst>
          </p:cNvPr>
          <p:cNvSpPr/>
          <p:nvPr/>
        </p:nvSpPr>
        <p:spPr>
          <a:xfrm>
            <a:off x="494240" y="4015239"/>
            <a:ext cx="96545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chemeClr val="accent1"/>
              </a:buClr>
              <a:buFont typeface="+mj-lt"/>
              <a:buAutoNum type="arabicPeriod" startAt="3"/>
            </a:pPr>
            <a:r>
              <a:rPr lang="it-IT" b="1" i="1" dirty="0">
                <a:solidFill>
                  <a:srgbClr val="002060"/>
                </a:solidFill>
              </a:rPr>
              <a:t> Recettori: </a:t>
            </a:r>
            <a:r>
              <a:rPr lang="it-IT" dirty="0"/>
              <a:t>la loro attivazione contribuisce al processo di morte cellulare in disturbi neurodegenerativi cronici (SLA, Parkinson, Alzheimer, </a:t>
            </a:r>
            <a:r>
              <a:rPr lang="it-IT" dirty="0" err="1"/>
              <a:t>Huntigton</a:t>
            </a:r>
            <a:r>
              <a:rPr lang="it-IT" dirty="0"/>
              <a:t> e MND)</a:t>
            </a:r>
          </a:p>
        </p:txBody>
      </p:sp>
      <p:sp>
        <p:nvSpPr>
          <p:cNvPr id="14" name="Freccia a destra 13">
            <a:extLst>
              <a:ext uri="{FF2B5EF4-FFF2-40B4-BE49-F238E27FC236}">
                <a16:creationId xmlns:a16="http://schemas.microsoft.com/office/drawing/2014/main" xmlns="" id="{1145EDB5-646F-4B51-9738-26A2FE0383B8}"/>
              </a:ext>
            </a:extLst>
          </p:cNvPr>
          <p:cNvSpPr/>
          <p:nvPr/>
        </p:nvSpPr>
        <p:spPr>
          <a:xfrm rot="4101489">
            <a:off x="6100489" y="4779497"/>
            <a:ext cx="585724" cy="515155"/>
          </a:xfrm>
          <a:prstGeom prst="rightArrow">
            <a:avLst/>
          </a:prstGeom>
          <a:solidFill>
            <a:srgbClr val="FF00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A784F1F8-C24B-4AC3-B401-D452B5A59235}"/>
              </a:ext>
            </a:extLst>
          </p:cNvPr>
          <p:cNvSpPr txBox="1"/>
          <p:nvPr/>
        </p:nvSpPr>
        <p:spPr>
          <a:xfrm>
            <a:off x="5177667" y="5486910"/>
            <a:ext cx="40963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>
                <a:solidFill>
                  <a:schemeClr val="accent1">
                    <a:lumMod val="50000"/>
                  </a:schemeClr>
                </a:solidFill>
              </a:rPr>
              <a:t>La degenerazione neuronale acuta dopo un’ischemia cerebrale transitori globale o focale sembra dipendere da entrambi i recettori NMDA e AMPA.</a:t>
            </a:r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xmlns="" id="{CAF49B72-3D19-474B-BCF9-D94D44AE51EE}"/>
              </a:ext>
            </a:extLst>
          </p:cNvPr>
          <p:cNvSpPr/>
          <p:nvPr/>
        </p:nvSpPr>
        <p:spPr>
          <a:xfrm>
            <a:off x="494240" y="1321935"/>
            <a:ext cx="98658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chemeClr val="accent1"/>
              </a:buClr>
              <a:buFont typeface="+mj-lt"/>
              <a:buAutoNum type="arabicPeriod" startAt="2"/>
            </a:pPr>
            <a:r>
              <a:rPr lang="it-IT" sz="2000" b="1" i="1" dirty="0">
                <a:solidFill>
                  <a:srgbClr val="002060"/>
                </a:solidFill>
              </a:rPr>
              <a:t>Glutammato endogeno</a:t>
            </a:r>
            <a:r>
              <a:rPr lang="it-IT" sz="2000" dirty="0"/>
              <a:t>: è rilasciato dai neuroni e contribuisce alla </a:t>
            </a:r>
            <a:r>
              <a:rPr lang="it-IT" sz="2000" dirty="0" err="1"/>
              <a:t>neurodegenerazione</a:t>
            </a:r>
            <a:r>
              <a:rPr lang="it-IT" sz="2000" dirty="0"/>
              <a:t> acuta in relazione a ischemia o a trauma cerebrale;</a:t>
            </a:r>
          </a:p>
        </p:txBody>
      </p:sp>
      <p:sp>
        <p:nvSpPr>
          <p:cNvPr id="16" name="Freccia a destra 15">
            <a:extLst>
              <a:ext uri="{FF2B5EF4-FFF2-40B4-BE49-F238E27FC236}">
                <a16:creationId xmlns:a16="http://schemas.microsoft.com/office/drawing/2014/main" xmlns="" id="{ECC033CA-D629-4936-8A37-86A8BC6B7273}"/>
              </a:ext>
            </a:extLst>
          </p:cNvPr>
          <p:cNvSpPr/>
          <p:nvPr/>
        </p:nvSpPr>
        <p:spPr>
          <a:xfrm rot="5400000">
            <a:off x="4669522" y="2031102"/>
            <a:ext cx="501135" cy="515155"/>
          </a:xfrm>
          <a:prstGeom prst="rightArrow">
            <a:avLst/>
          </a:prstGeom>
          <a:solidFill>
            <a:srgbClr val="FF00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Segnaposto contenuto 2">
                <a:extLst>
                  <a:ext uri="{FF2B5EF4-FFF2-40B4-BE49-F238E27FC236}">
                    <a16:creationId xmlns:a16="http://schemas.microsoft.com/office/drawing/2014/main" xmlns="" id="{274F0CCE-DD4C-429B-9F07-09DACC1C719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21815" y="2679121"/>
                <a:ext cx="10124500" cy="129224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accent1"/>
                  </a:buClr>
                  <a:buSzPct val="80000"/>
                  <a:buFont typeface="Wingdings 3" charset="2"/>
                  <a:buChar char=""/>
                  <a:defRPr sz="18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accent1"/>
                  </a:buClr>
                  <a:buSzPct val="80000"/>
                  <a:buFont typeface="Wingdings 3" charset="2"/>
                  <a:buChar char=""/>
                  <a:defRPr sz="16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accent1"/>
                  </a:buClr>
                  <a:buSzPct val="80000"/>
                  <a:buFont typeface="Wingdings 3" charset="2"/>
                  <a:buChar char="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accent1"/>
                  </a:buClr>
                  <a:buSzPct val="80000"/>
                  <a:buFont typeface="Wingdings 3" charset="2"/>
                  <a:buChar char=""/>
                  <a:defRPr sz="12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accent1"/>
                  </a:buClr>
                  <a:buSzPct val="80000"/>
                  <a:buFont typeface="Wingdings 3" charset="2"/>
                  <a:buChar char=""/>
                  <a:defRPr sz="12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accent1"/>
                  </a:buClr>
                  <a:buSzPct val="80000"/>
                  <a:buFont typeface="Wingdings 3" charset="2"/>
                  <a:buChar char=""/>
                  <a:defRPr sz="12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accent1"/>
                  </a:buClr>
                  <a:buSzPct val="80000"/>
                  <a:buFont typeface="Wingdings 3" charset="2"/>
                  <a:buChar char=""/>
                  <a:defRPr sz="12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accent1"/>
                  </a:buClr>
                  <a:buSzPct val="80000"/>
                  <a:buFont typeface="Wingdings 3" charset="2"/>
                  <a:buChar char=""/>
                  <a:defRPr sz="12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accent1"/>
                  </a:buClr>
                  <a:buSzPct val="80000"/>
                  <a:buFont typeface="Wingdings 3" charset="2"/>
                  <a:buChar char=""/>
                  <a:defRPr sz="12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Font typeface="Wingdings 3" charset="2"/>
                  <a:buNone/>
                </a:pPr>
                <a:r>
                  <a:rPr lang="it-IT" i="1" dirty="0">
                    <a:solidFill>
                      <a:schemeClr val="accent1">
                        <a:lumMod val="50000"/>
                      </a:schemeClr>
                    </a:solidFill>
                  </a:rPr>
                  <a:t>La morte cellulare può essere ricondotta ad uno squilibrio ionico legato all’eccessiva entrata di </a:t>
                </a:r>
                <a14:m>
                  <m:oMath xmlns:m="http://schemas.openxmlformats.org/officeDocument/2006/math" xmlns="">
                    <m:sSup>
                      <m:sSupPr>
                        <m:ctrlPr>
                          <a:rPr lang="it-IT" sz="20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20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𝑁𝑎</m:t>
                        </m:r>
                      </m:e>
                      <m:sup>
                        <m:r>
                          <a:rPr lang="it-IT" sz="20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it-IT" sz="2000" i="1" dirty="0">
                    <a:solidFill>
                      <a:schemeClr val="accent1">
                        <a:lumMod val="50000"/>
                      </a:schemeClr>
                    </a:solidFill>
                  </a:rPr>
                  <a:t> </a:t>
                </a:r>
                <a:r>
                  <a:rPr lang="it-IT" i="1" dirty="0">
                    <a:solidFill>
                      <a:schemeClr val="accent1">
                        <a:lumMod val="50000"/>
                      </a:schemeClr>
                    </a:solidFill>
                  </a:rPr>
                  <a:t>e </a:t>
                </a:r>
                <a14:m>
                  <m:oMath xmlns:m="http://schemas.openxmlformats.org/officeDocument/2006/math" xmlns="">
                    <m:sSup>
                      <m:sSupPr>
                        <m:ctrlPr>
                          <a:rPr lang="it-IT" sz="20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20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𝐶𝑎</m:t>
                        </m:r>
                      </m:e>
                      <m:sup>
                        <m:r>
                          <a:rPr lang="it-IT" sz="20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++</m:t>
                        </m:r>
                      </m:sup>
                    </m:sSup>
                  </m:oMath>
                </a14:m>
                <a:r>
                  <a:rPr lang="it-IT" i="1" dirty="0">
                    <a:solidFill>
                      <a:schemeClr val="accent1">
                        <a:lumMod val="50000"/>
                      </a:schemeClr>
                    </a:solidFill>
                  </a:rPr>
                  <a:t> attraverso i canali ligando-dipendente e voltaggio-dipendente. L’aumento di </a:t>
                </a:r>
                <a14:m>
                  <m:oMath xmlns:m="http://schemas.openxmlformats.org/officeDocument/2006/math" xmlns="">
                    <m:sSup>
                      <m:sSupPr>
                        <m:ctrlPr>
                          <a:rPr lang="it-IT" sz="20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20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𝐶𝑎</m:t>
                        </m:r>
                      </m:e>
                      <m:sup>
                        <m:r>
                          <a:rPr lang="it-IT" sz="20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++</m:t>
                        </m:r>
                      </m:sup>
                    </m:sSup>
                  </m:oMath>
                </a14:m>
                <a:r>
                  <a:rPr lang="it-IT" i="1" dirty="0">
                    <a:solidFill>
                      <a:schemeClr val="accent1">
                        <a:lumMod val="50000"/>
                      </a:schemeClr>
                    </a:solidFill>
                  </a:rPr>
                  <a:t> attiva diversi enzimi (es. fosfolipasi e proteasi) che contribuiscono a questo fenomeno principalmente nell’ippocampo.</a:t>
                </a:r>
              </a:p>
            </p:txBody>
          </p:sp>
        </mc:Choice>
        <mc:Fallback>
          <p:sp>
            <p:nvSpPr>
              <p:cNvPr id="17" name="Segnaposto contenuto 2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274F0CCE-DD4C-429B-9F07-09DACC1C71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815" y="2679121"/>
                <a:ext cx="10124500" cy="1292245"/>
              </a:xfrm>
              <a:prstGeom prst="rect">
                <a:avLst/>
              </a:prstGeom>
              <a:blipFill rotWithShape="1">
                <a:blip r:embed="rId3"/>
                <a:stretch>
                  <a:fillRect r="-602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94005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animBg="1"/>
      <p:bldP spid="14" grpId="0" animBg="1"/>
      <p:bldP spid="7" grpId="0"/>
      <p:bldP spid="16" grpId="0" animBg="1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5864" y="4726546"/>
            <a:ext cx="3390377" cy="2457717"/>
          </a:xfrm>
          <a:prstGeom prst="rect">
            <a:avLst/>
          </a:prstGeom>
        </p:spPr>
      </p:pic>
      <p:sp>
        <p:nvSpPr>
          <p:cNvPr id="4" name="Titolo 1"/>
          <p:cNvSpPr txBox="1">
            <a:spLocks/>
          </p:cNvSpPr>
          <p:nvPr/>
        </p:nvSpPr>
        <p:spPr>
          <a:xfrm>
            <a:off x="2833352" y="2747492"/>
            <a:ext cx="5886858" cy="81995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it-IT" sz="40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Intervento terapeutico</a:t>
            </a:r>
          </a:p>
        </p:txBody>
      </p:sp>
      <p:sp>
        <p:nvSpPr>
          <p:cNvPr id="5" name="Rettangolo arrotondato 4"/>
          <p:cNvSpPr/>
          <p:nvPr/>
        </p:nvSpPr>
        <p:spPr>
          <a:xfrm>
            <a:off x="2008737" y="585984"/>
            <a:ext cx="2923504" cy="1700012"/>
          </a:xfrm>
          <a:prstGeom prst="round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rgbClr val="FF0000"/>
                </a:solidFill>
              </a:rPr>
              <a:t>EPILESSIA</a:t>
            </a:r>
          </a:p>
          <a:p>
            <a:pPr algn="ctr"/>
            <a:r>
              <a:rPr lang="it-IT" dirty="0"/>
              <a:t>Antagonisti dei recettori NMDA e AMPA sono potenti anticonvulsivanti</a:t>
            </a:r>
          </a:p>
        </p:txBody>
      </p:sp>
      <p:sp>
        <p:nvSpPr>
          <p:cNvPr id="7" name="Rettangolo arrotondato 6"/>
          <p:cNvSpPr/>
          <p:nvPr/>
        </p:nvSpPr>
        <p:spPr>
          <a:xfrm>
            <a:off x="6928831" y="684724"/>
            <a:ext cx="2923504" cy="1700012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rgbClr val="FFC000"/>
                </a:solidFill>
              </a:rPr>
              <a:t>AMNESIA</a:t>
            </a:r>
          </a:p>
          <a:p>
            <a:pPr algn="ctr"/>
            <a:r>
              <a:rPr lang="it-IT" dirty="0">
                <a:solidFill>
                  <a:schemeClr val="tx1"/>
                </a:solidFill>
              </a:rPr>
              <a:t>Potenziamento AMPA e NMDA</a:t>
            </a:r>
            <a:r>
              <a:rPr lang="it-IT" dirty="0">
                <a:solidFill>
                  <a:srgbClr val="FFC000"/>
                </a:solidFill>
              </a:rPr>
              <a:t> </a:t>
            </a:r>
            <a:r>
              <a:rPr lang="it-IT" dirty="0">
                <a:solidFill>
                  <a:srgbClr val="FFC000"/>
                </a:solidFill>
                <a:sym typeface="Wingdings" panose="05000000000000000000" pitchFamily="2" charset="2"/>
              </a:rPr>
              <a:t> </a:t>
            </a:r>
            <a:r>
              <a:rPr lang="it-IT" dirty="0">
                <a:solidFill>
                  <a:schemeClr val="tx1"/>
                </a:solidFill>
                <a:sym typeface="Wingdings" panose="05000000000000000000" pitchFamily="2" charset="2"/>
              </a:rPr>
              <a:t>miglioramento della memoria</a:t>
            </a:r>
          </a:p>
        </p:txBody>
      </p:sp>
      <p:sp>
        <p:nvSpPr>
          <p:cNvPr id="8" name="Rettangolo arrotondato 7"/>
          <p:cNvSpPr/>
          <p:nvPr/>
        </p:nvSpPr>
        <p:spPr>
          <a:xfrm>
            <a:off x="669939" y="3704817"/>
            <a:ext cx="2561685" cy="1876025"/>
          </a:xfrm>
          <a:prstGeom prst="roundRect">
            <a:avLst/>
          </a:prstGeom>
          <a:ln w="38100"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rgbClr val="92D050"/>
                </a:solidFill>
              </a:rPr>
              <a:t>SLA </a:t>
            </a:r>
          </a:p>
          <a:p>
            <a:pPr algn="ctr"/>
            <a:r>
              <a:rPr lang="it-IT" dirty="0">
                <a:solidFill>
                  <a:schemeClr val="tx1"/>
                </a:solidFill>
              </a:rPr>
              <a:t>Una riduzione del glutammato diminuisce la mortalità dei </a:t>
            </a:r>
            <a:r>
              <a:rPr lang="it-IT" dirty="0" smtClean="0">
                <a:solidFill>
                  <a:schemeClr val="tx1"/>
                </a:solidFill>
              </a:rPr>
              <a:t>motoneuroni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9" name="Rettangolo arrotondato 8"/>
          <p:cNvSpPr/>
          <p:nvPr/>
        </p:nvSpPr>
        <p:spPr>
          <a:xfrm>
            <a:off x="4105203" y="4730836"/>
            <a:ext cx="2923504" cy="1700012"/>
          </a:xfrm>
          <a:prstGeom prst="roundRect">
            <a:avLst/>
          </a:prstGeom>
          <a:ln w="38100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rgbClr val="0070C0"/>
                </a:solidFill>
                <a:sym typeface="Wingdings" panose="05000000000000000000" pitchFamily="2" charset="2"/>
              </a:rPr>
              <a:t>ICTUS</a:t>
            </a:r>
          </a:p>
          <a:p>
            <a:pPr algn="ctr"/>
            <a:r>
              <a:rPr lang="it-IT" dirty="0">
                <a:solidFill>
                  <a:schemeClr val="tx1"/>
                </a:solidFill>
                <a:sym typeface="Wingdings" panose="05000000000000000000" pitchFamily="2" charset="2"/>
              </a:rPr>
              <a:t>Antagonisti recettori NMDA e AMPA sono potenti </a:t>
            </a:r>
            <a:r>
              <a:rPr lang="it-IT" dirty="0" err="1">
                <a:solidFill>
                  <a:schemeClr val="tx1"/>
                </a:solidFill>
                <a:sym typeface="Wingdings" panose="05000000000000000000" pitchFamily="2" charset="2"/>
              </a:rPr>
              <a:t>neuroprotettori</a:t>
            </a:r>
            <a:endParaRPr lang="it-IT" dirty="0">
              <a:solidFill>
                <a:schemeClr val="tx1"/>
              </a:solidFill>
              <a:sym typeface="Wingdings" panose="05000000000000000000" pitchFamily="2" charset="2"/>
            </a:endParaRPr>
          </a:p>
        </p:txBody>
      </p:sp>
      <p:sp>
        <p:nvSpPr>
          <p:cNvPr id="10" name="Rettangolo arrotondato 9"/>
          <p:cNvSpPr/>
          <p:nvPr/>
        </p:nvSpPr>
        <p:spPr>
          <a:xfrm>
            <a:off x="8205054" y="3842194"/>
            <a:ext cx="2923504" cy="1700012"/>
          </a:xfrm>
          <a:prstGeom prst="roundRect">
            <a:avLst/>
          </a:prstGeom>
          <a:ln w="38100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rgbClr val="7030A0"/>
                </a:solidFill>
                <a:sym typeface="Wingdings" panose="05000000000000000000" pitchFamily="2" charset="2"/>
              </a:rPr>
              <a:t>PSICOSI</a:t>
            </a:r>
          </a:p>
          <a:p>
            <a:pPr algn="ctr"/>
            <a:r>
              <a:rPr lang="it-IT" dirty="0">
                <a:solidFill>
                  <a:schemeClr val="tx1"/>
                </a:solidFill>
                <a:sym typeface="Wingdings" panose="05000000000000000000" pitchFamily="2" charset="2"/>
              </a:rPr>
              <a:t>Un potenziamento di NMDA potrebbe ridurre alcuni sintomi schizofrenici</a:t>
            </a:r>
          </a:p>
        </p:txBody>
      </p:sp>
    </p:spTree>
    <p:extLst>
      <p:ext uri="{BB962C8B-B14F-4D97-AF65-F5344CB8AC3E}">
        <p14:creationId xmlns:p14="http://schemas.microsoft.com/office/powerpoint/2010/main" val="2437953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7334" y="1622739"/>
            <a:ext cx="8596668" cy="44186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200" dirty="0">
                <a:solidFill>
                  <a:schemeClr val="tx1"/>
                </a:solidFill>
              </a:rPr>
              <a:t>La LTP consiste in un prolungato (da </a:t>
            </a:r>
            <a:r>
              <a:rPr lang="it-IT" sz="2200" dirty="0" smtClean="0">
                <a:solidFill>
                  <a:schemeClr val="tx1"/>
                </a:solidFill>
              </a:rPr>
              <a:t>alcune </a:t>
            </a:r>
            <a:r>
              <a:rPr lang="it-IT" sz="2200" dirty="0">
                <a:solidFill>
                  <a:schemeClr val="tx1"/>
                </a:solidFill>
              </a:rPr>
              <a:t>ore fino ad alcuni giorni) aumento della risposta postsinaptica a uno stimolo presinaptico di una certa entità. L’attivazione dei recettori NMDA è necessaria per l’induzione di un tipo di LTP che si verifica a livello </a:t>
            </a:r>
            <a:r>
              <a:rPr lang="it-IT" sz="2200" i="1" dirty="0">
                <a:solidFill>
                  <a:schemeClr val="tx1"/>
                </a:solidFill>
              </a:rPr>
              <a:t>ippocampale</a:t>
            </a:r>
            <a:r>
              <a:rPr lang="it-IT" sz="2200" dirty="0">
                <a:solidFill>
                  <a:schemeClr val="tx1"/>
                </a:solidFill>
              </a:rPr>
              <a:t>:</a:t>
            </a:r>
          </a:p>
          <a:p>
            <a:r>
              <a:rPr lang="it-IT" sz="2200" b="1" i="1" dirty="0">
                <a:solidFill>
                  <a:srgbClr val="FF0000"/>
                </a:solidFill>
              </a:rPr>
              <a:t>Stimoli di bassa intensità </a:t>
            </a:r>
            <a:r>
              <a:rPr lang="it-IT" sz="2200" dirty="0">
                <a:solidFill>
                  <a:schemeClr val="tx1"/>
                </a:solidFill>
                <a:sym typeface="Wingdings" panose="05000000000000000000" pitchFamily="2" charset="2"/>
              </a:rPr>
              <a:t> </a:t>
            </a:r>
            <a:r>
              <a:rPr lang="it-IT" sz="2200" dirty="0">
                <a:solidFill>
                  <a:schemeClr val="tx1"/>
                </a:solidFill>
              </a:rPr>
              <a:t>vengono attivati solamente i recettori non-NMDA (ad es. i recettori AMPA), che funzionano mediante gli ioni sodio e lasciano una traccia debole;</a:t>
            </a:r>
          </a:p>
          <a:p>
            <a:r>
              <a:rPr lang="it-IT" sz="2200" b="1" i="1" dirty="0">
                <a:solidFill>
                  <a:srgbClr val="FF0000"/>
                </a:solidFill>
              </a:rPr>
              <a:t>Stimoli di elevata intensità </a:t>
            </a:r>
            <a:r>
              <a:rPr lang="it-IT" sz="2200" dirty="0">
                <a:solidFill>
                  <a:schemeClr val="tx1"/>
                </a:solidFill>
                <a:sym typeface="Wingdings" panose="05000000000000000000" pitchFamily="2" charset="2"/>
              </a:rPr>
              <a:t> </a:t>
            </a:r>
            <a:r>
              <a:rPr lang="it-IT" sz="2200" dirty="0">
                <a:solidFill>
                  <a:schemeClr val="tx1"/>
                </a:solidFill>
              </a:rPr>
              <a:t>vengono invece attivati i recettori NMDA, che, attraverso gli ioni calcio, determinano una risposta più intensa e duratura </a:t>
            </a:r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677334" y="493689"/>
            <a:ext cx="8596668" cy="81995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it-IT" sz="4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Long-</a:t>
            </a:r>
            <a:r>
              <a:rPr lang="it-IT" sz="44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Term</a:t>
            </a:r>
            <a:r>
              <a:rPr lang="it-IT" sz="4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Potentiation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5864" y="4726546"/>
            <a:ext cx="3390377" cy="245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28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Sfaccettatura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662</TotalTime>
  <Words>1022</Words>
  <Application>Microsoft Macintosh PowerPoint</Application>
  <PresentationFormat>Personalizzato</PresentationFormat>
  <Paragraphs>81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3" baseType="lpstr">
      <vt:lpstr>Sfaccettatura</vt:lpstr>
      <vt:lpstr>Glutammato</vt:lpstr>
      <vt:lpstr>Glutammato come neurotrasmettitore nel SNC</vt:lpstr>
      <vt:lpstr>Recettori</vt:lpstr>
      <vt:lpstr>Recettori</vt:lpstr>
      <vt:lpstr>Presentazione di PowerPoint</vt:lpstr>
      <vt:lpstr>Neurodegenerazione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Fine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Glutammato</dc:title>
  <dc:creator>Emanuela g</dc:creator>
  <cp:lastModifiedBy>Tiziana Pietrangelo</cp:lastModifiedBy>
  <cp:revision>53</cp:revision>
  <dcterms:created xsi:type="dcterms:W3CDTF">2019-05-12T17:34:03Z</dcterms:created>
  <dcterms:modified xsi:type="dcterms:W3CDTF">2019-11-08T17:28:11Z</dcterms:modified>
</cp:coreProperties>
</file>