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100" d="100"/>
          <a:sy n="100" d="100"/>
        </p:scale>
        <p:origin x="-120" y="-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Soglie di valore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3556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509247"/>
          </a:xfrm>
        </p:spPr>
        <p:txBody>
          <a:bodyPr>
            <a:normAutofit fontScale="77500" lnSpcReduction="20000"/>
          </a:bodyPr>
          <a:lstStyle/>
          <a:p>
            <a:endParaRPr lang="it-IT" dirty="0"/>
          </a:p>
          <a:p>
            <a:r>
              <a:rPr lang="it-IT" dirty="0"/>
              <a:t>Soglie di rilevanza comunitaria </a:t>
            </a:r>
          </a:p>
          <a:p>
            <a:r>
              <a:rPr lang="it-IT" b="1" dirty="0"/>
              <a:t>Art. 35 (Soglie di rilevanza comunitaria) </a:t>
            </a:r>
            <a:endParaRPr lang="it-IT" dirty="0"/>
          </a:p>
          <a:p>
            <a:r>
              <a:rPr lang="it-IT" dirty="0"/>
              <a:t>1. Le disposizioni del presente codice si applicano ai </a:t>
            </a:r>
            <a:r>
              <a:rPr lang="it-IT" dirty="0" smtClean="0"/>
              <a:t>contratti </a:t>
            </a:r>
            <a:r>
              <a:rPr lang="it-IT" dirty="0"/>
              <a:t>pubblici il cui importo, al </a:t>
            </a:r>
            <a:r>
              <a:rPr lang="it-IT" dirty="0" smtClean="0"/>
              <a:t>netto dell’imposta </a:t>
            </a:r>
            <a:r>
              <a:rPr lang="it-IT" dirty="0"/>
              <a:t>sul valore aggiunto, è pari o superiore alle soglie seguenti: </a:t>
            </a:r>
          </a:p>
          <a:p>
            <a:r>
              <a:rPr lang="it-IT" dirty="0"/>
              <a:t>a)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 5.225.000 </a:t>
            </a:r>
            <a:r>
              <a:rPr lang="it-IT" dirty="0"/>
              <a:t>per gli appalti pubblici di lavori e per le concessioni; </a:t>
            </a:r>
          </a:p>
          <a:p>
            <a:r>
              <a:rPr lang="it-IT" dirty="0"/>
              <a:t>b)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 135.000 </a:t>
            </a:r>
            <a:r>
              <a:rPr lang="it-IT" dirty="0"/>
              <a:t>per gli appalti pubblici di forniture, di servizi e per i concorsi pubblici di progettazione aggiudicati dalle amministrazioni aggiudicatrici che sono </a:t>
            </a:r>
            <a:r>
              <a:rPr lang="it-IT" dirty="0" err="1"/>
              <a:t>autorita</a:t>
            </a:r>
            <a:r>
              <a:rPr lang="it-IT" dirty="0"/>
              <a:t>̀ governative centrali indicate nell'allegato III; se gli appalti pubblici di forniture sono aggiudicati da amministrazioni aggiudicatrici operanti nel settore della difesa, questa soglia si applica solo agli appalti concernenti i prodotti menzionati nell’allegato VIII; </a:t>
            </a:r>
          </a:p>
          <a:p>
            <a:r>
              <a:rPr lang="it-IT" dirty="0"/>
              <a:t>c)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 209.000 </a:t>
            </a:r>
            <a:r>
              <a:rPr lang="it-IT" dirty="0"/>
              <a:t>per gli appalti pubblici di forniture, di servizi e per i concorsi pubblici di progettazione aggiudicati da amministrazioni aggiudicatrici sub-centrali; tale soglia si applica anche agli appalti pubblici di forniture aggiudicati dalle </a:t>
            </a:r>
            <a:r>
              <a:rPr lang="it-IT" dirty="0" err="1"/>
              <a:t>autorita</a:t>
            </a:r>
            <a:r>
              <a:rPr lang="it-IT" dirty="0"/>
              <a:t>̀ governative centrali che operano nel settore della difesa, </a:t>
            </a:r>
            <a:r>
              <a:rPr lang="it-IT" dirty="0" err="1"/>
              <a:t>allorche</a:t>
            </a:r>
            <a:r>
              <a:rPr lang="it-IT" dirty="0"/>
              <a:t>́ tali appalti concernono prodotti non menzionati nell’allegato VIII; </a:t>
            </a:r>
          </a:p>
          <a:p>
            <a:r>
              <a:rPr lang="it-IT" dirty="0"/>
              <a:t>d)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 750.000 </a:t>
            </a:r>
            <a:r>
              <a:rPr lang="it-IT" dirty="0"/>
              <a:t>per gli appalti di servizi sociali e di altri servizi specifici elencati all’allegato IX. </a:t>
            </a:r>
          </a:p>
        </p:txBody>
      </p:sp>
    </p:spTree>
    <p:extLst>
      <p:ext uri="{BB962C8B-B14F-4D97-AF65-F5344CB8AC3E}">
        <p14:creationId xmlns:p14="http://schemas.microsoft.com/office/powerpoint/2010/main" val="38058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Sotto soglia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it-IT" dirty="0"/>
          </a:p>
          <a:p>
            <a:r>
              <a:rPr lang="it-IT" dirty="0"/>
              <a:t>Contratti sotto soglia </a:t>
            </a:r>
          </a:p>
          <a:p>
            <a:r>
              <a:rPr lang="it-IT" b="1" dirty="0"/>
              <a:t>Art. 36 (Contratti sotto soglia) </a:t>
            </a:r>
            <a:endParaRPr lang="it-IT" dirty="0"/>
          </a:p>
          <a:p>
            <a:pPr lvl="1"/>
            <a:r>
              <a:rPr lang="it-IT" dirty="0"/>
              <a:t>1. L'affidamento e l'esecuzione di lavori, servizi e forniture di importo inferiore alle soglie di cui all'articolo 35 avvengono nel rispetto dei principi di cui all'articolo 4, </a:t>
            </a:r>
            <a:r>
              <a:rPr lang="it-IT" dirty="0" err="1"/>
              <a:t>nonche</a:t>
            </a:r>
            <a:r>
              <a:rPr lang="it-IT" dirty="0"/>
              <a:t>́ nel rispetto del </a:t>
            </a:r>
            <a:r>
              <a:rPr lang="it-IT" b="1" dirty="0"/>
              <a:t>principio di rotazione </a:t>
            </a:r>
            <a:r>
              <a:rPr lang="it-IT" dirty="0"/>
              <a:t>e in modo da assicurare </a:t>
            </a:r>
            <a:r>
              <a:rPr lang="it-IT" b="1" dirty="0"/>
              <a:t>l'effettiva </a:t>
            </a:r>
            <a:r>
              <a:rPr lang="it-IT" b="1" dirty="0" err="1"/>
              <a:t>possibilita</a:t>
            </a:r>
            <a:r>
              <a:rPr lang="it-IT" b="1" dirty="0"/>
              <a:t>̀ di partecipazione delle microimprese, piccole e medie imprese. </a:t>
            </a:r>
            <a:endParaRPr lang="it-IT" dirty="0"/>
          </a:p>
          <a:p>
            <a:r>
              <a:rPr lang="it-IT" b="1" dirty="0" smtClean="0"/>
              <a:t>Art</a:t>
            </a:r>
            <a:r>
              <a:rPr lang="it-IT" b="1" dirty="0"/>
              <a:t>. 4 (Principi relativi all’affidamento di contratti pubblici esclusi) </a:t>
            </a:r>
            <a:endParaRPr lang="it-IT" dirty="0"/>
          </a:p>
          <a:p>
            <a:endParaRPr lang="it-IT" dirty="0"/>
          </a:p>
          <a:p>
            <a:r>
              <a:rPr lang="it-IT" dirty="0"/>
              <a:t>1. L'affidamento dei contratti pubblici aventi ad oggetto lavori, servizi e forniture, </a:t>
            </a:r>
            <a:r>
              <a:rPr lang="it-IT" b="1" dirty="0"/>
              <a:t>esclusi</a:t>
            </a:r>
            <a:r>
              <a:rPr lang="it-IT" dirty="0"/>
              <a:t>, in tutto o in parte, dall'ambito di applicazione oggettiva del presente codice, avviene nel rispetto dei principi di </a:t>
            </a:r>
            <a:r>
              <a:rPr lang="it-IT" b="1" dirty="0" err="1"/>
              <a:t>economicita</a:t>
            </a:r>
            <a:r>
              <a:rPr lang="it-IT" b="1" dirty="0"/>
              <a:t>̀, efficacia, </a:t>
            </a:r>
            <a:r>
              <a:rPr lang="it-IT" b="1" dirty="0" err="1"/>
              <a:t>imparzialita</a:t>
            </a:r>
            <a:r>
              <a:rPr lang="it-IT" b="1" dirty="0"/>
              <a:t>̀, </a:t>
            </a:r>
            <a:r>
              <a:rPr lang="it-IT" b="1" dirty="0" err="1"/>
              <a:t>parita</a:t>
            </a:r>
            <a:r>
              <a:rPr lang="it-IT" b="1" dirty="0"/>
              <a:t>̀ di trattamento, trasparenza, </a:t>
            </a:r>
            <a:r>
              <a:rPr lang="it-IT" b="1" dirty="0" err="1"/>
              <a:t>proporzionalita</a:t>
            </a:r>
            <a:r>
              <a:rPr lang="it-IT" b="1" dirty="0"/>
              <a:t>̀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5946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606</TotalTime>
  <Words>333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Ione</vt:lpstr>
      <vt:lpstr>Soglie di valore </vt:lpstr>
      <vt:lpstr>Presentazione standard di PowerPoint</vt:lpstr>
      <vt:lpstr>Sotto soglia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Soglie di valore</dc:title>
  <dc:creator>lorenzo passeri</dc:creator>
  <cp:lastModifiedBy>lorenzo passeri</cp:lastModifiedBy>
  <cp:revision>8</cp:revision>
  <dcterms:created xsi:type="dcterms:W3CDTF">2017-04-02T09:34:29Z</dcterms:created>
  <dcterms:modified xsi:type="dcterms:W3CDTF">2017-04-03T08:11:53Z</dcterms:modified>
</cp:coreProperties>
</file>